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9"/>
  </p:notesMasterIdLst>
  <p:handoutMasterIdLst>
    <p:handoutMasterId r:id="rId40"/>
  </p:handoutMasterIdLst>
  <p:sldIdLst>
    <p:sldId id="550" r:id="rId6"/>
    <p:sldId id="532" r:id="rId7"/>
    <p:sldId id="491" r:id="rId8"/>
    <p:sldId id="464" r:id="rId9"/>
    <p:sldId id="492" r:id="rId10"/>
    <p:sldId id="551" r:id="rId11"/>
    <p:sldId id="552" r:id="rId12"/>
    <p:sldId id="553" r:id="rId13"/>
    <p:sldId id="554" r:id="rId14"/>
    <p:sldId id="555" r:id="rId15"/>
    <p:sldId id="556" r:id="rId16"/>
    <p:sldId id="557" r:id="rId17"/>
    <p:sldId id="558" r:id="rId18"/>
    <p:sldId id="559" r:id="rId19"/>
    <p:sldId id="560" r:id="rId20"/>
    <p:sldId id="561" r:id="rId21"/>
    <p:sldId id="530" r:id="rId22"/>
    <p:sldId id="533" r:id="rId23"/>
    <p:sldId id="489" r:id="rId24"/>
    <p:sldId id="496" r:id="rId25"/>
    <p:sldId id="368" r:id="rId26"/>
    <p:sldId id="497" r:id="rId27"/>
    <p:sldId id="535" r:id="rId28"/>
    <p:sldId id="536" r:id="rId29"/>
    <p:sldId id="537" r:id="rId30"/>
    <p:sldId id="538" r:id="rId31"/>
    <p:sldId id="503" r:id="rId32"/>
    <p:sldId id="540" r:id="rId33"/>
    <p:sldId id="541" r:id="rId34"/>
    <p:sldId id="542" r:id="rId35"/>
    <p:sldId id="543" r:id="rId36"/>
    <p:sldId id="506" r:id="rId37"/>
    <p:sldId id="544" r:id="rId38"/>
  </p:sldIdLst>
  <p:sldSz cx="9144000" cy="5143500" type="screen16x9"/>
  <p:notesSz cx="147828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16">
          <p15:clr>
            <a:srgbClr val="A4A3A4"/>
          </p15:clr>
        </p15:guide>
        <p15:guide id="2" orient="horz" pos="2916">
          <p15:clr>
            <a:srgbClr val="A4A3A4"/>
          </p15:clr>
        </p15:guide>
        <p15:guide id="3" orient="horz" pos="1716">
          <p15:clr>
            <a:srgbClr val="A4A3A4"/>
          </p15:clr>
        </p15:guide>
        <p15:guide id="4" orient="horz" pos="324">
          <p15:clr>
            <a:srgbClr val="A4A3A4"/>
          </p15:clr>
        </p15:guide>
        <p15:guide id="5" orient="horz" pos="2292">
          <p15:clr>
            <a:srgbClr val="A4A3A4"/>
          </p15:clr>
        </p15:guide>
        <p15:guide id="6" pos="240">
          <p15:clr>
            <a:srgbClr val="A4A3A4"/>
          </p15:clr>
        </p15:guide>
        <p15:guide id="7" pos="5520">
          <p15:clr>
            <a:srgbClr val="A4A3A4"/>
          </p15:clr>
        </p15:guide>
        <p15:guide id="8" pos="3024">
          <p15:clr>
            <a:srgbClr val="A4A3A4"/>
          </p15:clr>
        </p15:guide>
        <p15:guide id="9" pos="384">
          <p15:clr>
            <a:srgbClr val="A4A3A4"/>
          </p15:clr>
        </p15:guide>
        <p15:guide id="10" pos="2880">
          <p15:clr>
            <a:srgbClr val="A4A3A4"/>
          </p15:clr>
        </p15:guide>
        <p15:guide id="11" pos="2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Surajram" initials="T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D49"/>
    <a:srgbClr val="1B7091"/>
    <a:srgbClr val="005B7C"/>
    <a:srgbClr val="527988"/>
    <a:srgbClr val="9EB2C0"/>
    <a:srgbClr val="002B49"/>
    <a:srgbClr val="ACA9CC"/>
    <a:srgbClr val="FFA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76"/>
    <p:restoredTop sz="86559" autoAdjust="0"/>
  </p:normalViewPr>
  <p:slideViewPr>
    <p:cSldViewPr>
      <p:cViewPr varScale="1">
        <p:scale>
          <a:sx n="69" d="100"/>
          <a:sy n="69" d="100"/>
        </p:scale>
        <p:origin x="320" y="184"/>
      </p:cViewPr>
      <p:guideLst>
        <p:guide orient="horz" pos="516"/>
        <p:guide orient="horz" pos="2916"/>
        <p:guide orient="horz" pos="1716"/>
        <p:guide orient="horz" pos="324"/>
        <p:guide orient="horz" pos="2292"/>
        <p:guide pos="240"/>
        <p:guide pos="5520"/>
        <p:guide pos="3024"/>
        <p:guide pos="384"/>
        <p:guide pos="2880"/>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2304" y="184"/>
      </p:cViewPr>
      <p:guideLst/>
    </p:cSldViewPr>
  </p:notesViewPr>
  <p:gridSpacing cx="76200" cy="76200"/>
</p:viewPr>
</file>

<file path=ppt/_rels/presentation.xml.rels><?xml version="1.0" encoding="UTF-8" standalone="yes"?>
<Relationships xmlns="http://schemas.openxmlformats.org/package/2006/relationships"><Relationship Id="rId46" Type="http://schemas.microsoft.com/office/2016/11/relationships/changesInfo" Target="changesInfos/changesInfo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Golubev" userId="S::madeleine.golubev@ef.com::016de49b-f3f1-43f1-8787-cafcca056724" providerId="AD" clId="Web-{ED58612B-2C17-4CA5-A592-1997FA1BF0C4}"/>
    <pc:docChg chg="modSld">
      <pc:chgData name="Madeleine Golubev" userId="S::madeleine.golubev@ef.com::016de49b-f3f1-43f1-8787-cafcca056724" providerId="AD" clId="Web-{ED58612B-2C17-4CA5-A592-1997FA1BF0C4}" dt="2018-11-27T18:19:04.877" v="3" actId="20577"/>
      <pc:docMkLst>
        <pc:docMk/>
      </pc:docMkLst>
      <pc:sldChg chg="modSp">
        <pc:chgData name="Madeleine Golubev" userId="S::madeleine.golubev@ef.com::016de49b-f3f1-43f1-8787-cafcca056724" providerId="AD" clId="Web-{ED58612B-2C17-4CA5-A592-1997FA1BF0C4}" dt="2018-11-27T18:19:04.877" v="2" actId="20577"/>
        <pc:sldMkLst>
          <pc:docMk/>
          <pc:sldMk cId="82532343" sldId="490"/>
        </pc:sldMkLst>
        <pc:spChg chg="mod">
          <ac:chgData name="Madeleine Golubev" userId="S::madeleine.golubev@ef.com::016de49b-f3f1-43f1-8787-cafcca056724" providerId="AD" clId="Web-{ED58612B-2C17-4CA5-A592-1997FA1BF0C4}" dt="2018-11-27T18:19:04.877" v="2" actId="20577"/>
          <ac:spMkLst>
            <pc:docMk/>
            <pc:sldMk cId="82532343" sldId="490"/>
            <ac:spMk id="5" creationId="{00000000-0000-0000-0000-000000000000}"/>
          </ac:spMkLst>
        </pc:spChg>
      </pc:sldChg>
    </pc:docChg>
  </pc:docChgLst>
  <pc:docChgLst>
    <pc:chgData name="Madeleine Golubev" userId="S::madeleine.golubev@ef.com::016de49b-f3f1-43f1-8787-cafcca056724" providerId="AD" clId="Web-{4ED20B7A-E271-5CF8-85CF-F567F3909411}"/>
    <pc:docChg chg="modSld">
      <pc:chgData name="Madeleine Golubev" userId="S::madeleine.golubev@ef.com::016de49b-f3f1-43f1-8787-cafcca056724" providerId="AD" clId="Web-{4ED20B7A-E271-5CF8-85CF-F567F3909411}" dt="2018-11-27T18:20:00.211" v="7" actId="20577"/>
      <pc:docMkLst>
        <pc:docMk/>
      </pc:docMkLst>
      <pc:sldChg chg="modSp">
        <pc:chgData name="Madeleine Golubev" userId="S::madeleine.golubev@ef.com::016de49b-f3f1-43f1-8787-cafcca056724" providerId="AD" clId="Web-{4ED20B7A-E271-5CF8-85CF-F567F3909411}" dt="2018-11-27T18:19:58.633" v="4" actId="20577"/>
        <pc:sldMkLst>
          <pc:docMk/>
          <pc:sldMk cId="82532343" sldId="490"/>
        </pc:sldMkLst>
        <pc:spChg chg="mod">
          <ac:chgData name="Madeleine Golubev" userId="S::madeleine.golubev@ef.com::016de49b-f3f1-43f1-8787-cafcca056724" providerId="AD" clId="Web-{4ED20B7A-E271-5CF8-85CF-F567F3909411}" dt="2018-11-27T18:19:58.633" v="4" actId="20577"/>
          <ac:spMkLst>
            <pc:docMk/>
            <pc:sldMk cId="82532343" sldId="49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8738" cy="465138"/>
          </a:xfrm>
          <a:prstGeom prst="rect">
            <a:avLst/>
          </a:prstGeom>
        </p:spPr>
        <p:txBody>
          <a:bodyPr vert="horz" wrap="square" lIns="134992" tIns="67495" rIns="134992" bIns="67495"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8372475" y="0"/>
            <a:ext cx="6407150" cy="465138"/>
          </a:xfrm>
          <a:prstGeom prst="rect">
            <a:avLst/>
          </a:prstGeom>
        </p:spPr>
        <p:txBody>
          <a:bodyPr vert="horz" wrap="square" lIns="134992" tIns="67495" rIns="134992" bIns="67495" numCol="1" anchor="t" anchorCtr="0" compatLnSpc="1">
            <a:prstTxWarp prst="textNoShape">
              <a:avLst/>
            </a:prstTxWarp>
          </a:bodyPr>
          <a:lstStyle>
            <a:lvl1pPr algn="r">
              <a:defRPr sz="1800"/>
            </a:lvl1pPr>
          </a:lstStyle>
          <a:p>
            <a:pPr>
              <a:defRPr/>
            </a:pPr>
            <a:fld id="{E63333D3-170A-4E5B-9CB8-5776C961959A}" type="datetimeFigureOut">
              <a:rPr lang="en-US" altLang="en-US"/>
              <a:pPr>
                <a:defRPr/>
              </a:pPr>
              <a:t>5/1/19</a:t>
            </a:fld>
            <a:endParaRPr lang="en-US" altLang="en-US"/>
          </a:p>
        </p:txBody>
      </p:sp>
      <p:sp>
        <p:nvSpPr>
          <p:cNvPr id="4" name="Footer Placeholder 3"/>
          <p:cNvSpPr>
            <a:spLocks noGrp="1"/>
          </p:cNvSpPr>
          <p:nvPr>
            <p:ph type="ftr" sz="quarter" idx="2"/>
          </p:nvPr>
        </p:nvSpPr>
        <p:spPr>
          <a:xfrm>
            <a:off x="0" y="8829675"/>
            <a:ext cx="6408738" cy="465138"/>
          </a:xfrm>
          <a:prstGeom prst="rect">
            <a:avLst/>
          </a:prstGeom>
        </p:spPr>
        <p:txBody>
          <a:bodyPr vert="horz" wrap="square" lIns="134992" tIns="67495" rIns="134992" bIns="67495" numCol="1" anchor="b"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8372475" y="8829675"/>
            <a:ext cx="6407150" cy="465138"/>
          </a:xfrm>
          <a:prstGeom prst="rect">
            <a:avLst/>
          </a:prstGeom>
        </p:spPr>
        <p:txBody>
          <a:bodyPr vert="horz" wrap="square" lIns="134992" tIns="67495" rIns="134992" bIns="67495" numCol="1" anchor="b" anchorCtr="0" compatLnSpc="1">
            <a:prstTxWarp prst="textNoShape">
              <a:avLst/>
            </a:prstTxWarp>
          </a:bodyPr>
          <a:lstStyle>
            <a:lvl1pPr algn="r">
              <a:defRPr sz="1800"/>
            </a:lvl1pPr>
          </a:lstStyle>
          <a:p>
            <a:pPr>
              <a:defRPr/>
            </a:pPr>
            <a:fld id="{F761B8C6-919B-4546-94B8-4D23D849489B}" type="slidenum">
              <a:rPr lang="en-US" altLang="en-US"/>
              <a:pPr>
                <a:defRPr/>
              </a:pPr>
              <a:t>‹#›</a:t>
            </a:fld>
            <a:endParaRPr lang="en-US" altLang="en-US"/>
          </a:p>
        </p:txBody>
      </p:sp>
    </p:spTree>
    <p:extLst>
      <p:ext uri="{BB962C8B-B14F-4D97-AF65-F5344CB8AC3E}">
        <p14:creationId xmlns:p14="http://schemas.microsoft.com/office/powerpoint/2010/main" val="186889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6408738" cy="465138"/>
          </a:xfrm>
          <a:prstGeom prst="rect">
            <a:avLst/>
          </a:prstGeom>
          <a:noFill/>
          <a:ln>
            <a:noFill/>
          </a:ln>
          <a:extLst/>
        </p:spPr>
        <p:txBody>
          <a:bodyPr vert="horz" wrap="square" lIns="137554" tIns="68779" rIns="137554" bIns="68779"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8374063" y="0"/>
            <a:ext cx="6408737" cy="465138"/>
          </a:xfrm>
          <a:prstGeom prst="rect">
            <a:avLst/>
          </a:prstGeom>
          <a:noFill/>
          <a:ln>
            <a:noFill/>
          </a:ln>
          <a:extLst/>
        </p:spPr>
        <p:txBody>
          <a:bodyPr vert="horz" wrap="square" lIns="137554" tIns="68779" rIns="137554" bIns="68779" numCol="1" anchor="t" anchorCtr="0" compatLnSpc="1">
            <a:prstTxWarp prst="textNoShape">
              <a:avLst/>
            </a:prstTxWarp>
          </a:bodyPr>
          <a:lstStyle>
            <a:lvl1pPr algn="r">
              <a:defRPr sz="1800">
                <a:latin typeface="Arial" charset="0"/>
                <a:ea typeface="ＭＳ Ｐゴシック" charset="0"/>
                <a:cs typeface="ＭＳ Ｐゴシック"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42926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1971675" y="4416425"/>
            <a:ext cx="10839450" cy="4183063"/>
          </a:xfrm>
          <a:prstGeom prst="rect">
            <a:avLst/>
          </a:prstGeom>
          <a:noFill/>
          <a:ln>
            <a:noFill/>
          </a:ln>
          <a:extLst/>
        </p:spPr>
        <p:txBody>
          <a:bodyPr vert="horz" wrap="square" lIns="137554" tIns="68779" rIns="137554" bIns="687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6408738" cy="465137"/>
          </a:xfrm>
          <a:prstGeom prst="rect">
            <a:avLst/>
          </a:prstGeom>
          <a:noFill/>
          <a:ln>
            <a:noFill/>
          </a:ln>
          <a:extLst/>
        </p:spPr>
        <p:txBody>
          <a:bodyPr vert="horz" wrap="square" lIns="137554" tIns="68779" rIns="137554" bIns="68779" numCol="1" anchor="b"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8374063" y="8831263"/>
            <a:ext cx="6408737" cy="465137"/>
          </a:xfrm>
          <a:prstGeom prst="rect">
            <a:avLst/>
          </a:prstGeom>
          <a:noFill/>
          <a:ln>
            <a:noFill/>
          </a:ln>
          <a:extLst/>
        </p:spPr>
        <p:txBody>
          <a:bodyPr vert="horz" wrap="square" lIns="137554" tIns="68779" rIns="137554" bIns="68779" numCol="1" anchor="b" anchorCtr="0" compatLnSpc="1">
            <a:prstTxWarp prst="textNoShape">
              <a:avLst/>
            </a:prstTxWarp>
          </a:bodyPr>
          <a:lstStyle>
            <a:lvl1pPr algn="r">
              <a:defRPr sz="1800"/>
            </a:lvl1pPr>
          </a:lstStyle>
          <a:p>
            <a:pPr>
              <a:defRPr/>
            </a:pPr>
            <a:fld id="{3E39B8A4-AD85-4CDE-8B8E-6BA47EC76319}" type="slidenum">
              <a:rPr lang="en-US" altLang="en-US"/>
              <a:pPr>
                <a:defRPr/>
              </a:pPr>
              <a:t>‹#›</a:t>
            </a:fld>
            <a:endParaRPr lang="en-US" altLang="en-US"/>
          </a:p>
        </p:txBody>
      </p:sp>
    </p:spTree>
    <p:extLst>
      <p:ext uri="{BB962C8B-B14F-4D97-AF65-F5344CB8AC3E}">
        <p14:creationId xmlns:p14="http://schemas.microsoft.com/office/powerpoint/2010/main" val="14157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74F1A0-F0C1-48AF-BC84-440665CD5B25}" type="slidenum">
              <a:rPr lang="en-US" altLang="en-US" sz="1800" smtClean="0"/>
              <a:pPr/>
              <a:t>1</a:t>
            </a:fld>
            <a:endParaRPr lang="en-US" altLang="en-US" sz="1800"/>
          </a:p>
        </p:txBody>
      </p:sp>
    </p:spTree>
    <p:extLst>
      <p:ext uri="{BB962C8B-B14F-4D97-AF65-F5344CB8AC3E}">
        <p14:creationId xmlns:p14="http://schemas.microsoft.com/office/powerpoint/2010/main" val="5001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10</a:t>
            </a:fld>
            <a:endParaRPr lang="en-US" altLang="en-US" sz="1800"/>
          </a:p>
        </p:txBody>
      </p:sp>
    </p:spTree>
    <p:extLst>
      <p:ext uri="{BB962C8B-B14F-4D97-AF65-F5344CB8AC3E}">
        <p14:creationId xmlns:p14="http://schemas.microsoft.com/office/powerpoint/2010/main" val="112599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11</a:t>
            </a:fld>
            <a:endParaRPr lang="en-US" altLang="en-US" sz="1800"/>
          </a:p>
        </p:txBody>
      </p:sp>
    </p:spTree>
    <p:extLst>
      <p:ext uri="{BB962C8B-B14F-4D97-AF65-F5344CB8AC3E}">
        <p14:creationId xmlns:p14="http://schemas.microsoft.com/office/powerpoint/2010/main" val="92538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12</a:t>
            </a:fld>
            <a:endParaRPr lang="en-US" altLang="en-US" sz="1800"/>
          </a:p>
        </p:txBody>
      </p:sp>
    </p:spTree>
    <p:extLst>
      <p:ext uri="{BB962C8B-B14F-4D97-AF65-F5344CB8AC3E}">
        <p14:creationId xmlns:p14="http://schemas.microsoft.com/office/powerpoint/2010/main" val="278080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13</a:t>
            </a:fld>
            <a:endParaRPr lang="en-US" altLang="en-US" sz="1800"/>
          </a:p>
        </p:txBody>
      </p:sp>
    </p:spTree>
    <p:extLst>
      <p:ext uri="{BB962C8B-B14F-4D97-AF65-F5344CB8AC3E}">
        <p14:creationId xmlns:p14="http://schemas.microsoft.com/office/powerpoint/2010/main" val="312666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14</a:t>
            </a:fld>
            <a:endParaRPr lang="en-US" altLang="en-US" sz="1800"/>
          </a:p>
        </p:txBody>
      </p:sp>
    </p:spTree>
    <p:extLst>
      <p:ext uri="{BB962C8B-B14F-4D97-AF65-F5344CB8AC3E}">
        <p14:creationId xmlns:p14="http://schemas.microsoft.com/office/powerpoint/2010/main" val="230577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15</a:t>
            </a:fld>
            <a:endParaRPr lang="en-US" altLang="en-US" sz="1800"/>
          </a:p>
        </p:txBody>
      </p:sp>
    </p:spTree>
    <p:extLst>
      <p:ext uri="{BB962C8B-B14F-4D97-AF65-F5344CB8AC3E}">
        <p14:creationId xmlns:p14="http://schemas.microsoft.com/office/powerpoint/2010/main" val="184138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9D0AE1-781F-4C56-88B1-8F3DFDEAE71A}" type="slidenum">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6097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3C93243-1515-49C2-B1C7-35FACEA9B481}" type="slidenum">
              <a:rPr lang="en-US" altLang="en-US" sz="1800" smtClean="0"/>
              <a:pPr/>
              <a:t>17</a:t>
            </a:fld>
            <a:endParaRPr lang="en-US" altLang="en-US" sz="1800"/>
          </a:p>
        </p:txBody>
      </p:sp>
    </p:spTree>
    <p:extLst>
      <p:ext uri="{BB962C8B-B14F-4D97-AF65-F5344CB8AC3E}">
        <p14:creationId xmlns:p14="http://schemas.microsoft.com/office/powerpoint/2010/main" val="374680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0ED2B9-1C12-49EB-9192-A82099C1C6CC}" type="slidenum">
              <a:rPr lang="en-US" altLang="en-US" sz="1800" smtClean="0">
                <a:solidFill>
                  <a:srgbClr val="000000"/>
                </a:solidFill>
              </a:rPr>
              <a:pPr/>
              <a:t>19</a:t>
            </a:fld>
            <a:endParaRPr lang="en-US" altLang="en-US" sz="1800">
              <a:solidFill>
                <a:srgbClr val="000000"/>
              </a:solidFill>
            </a:endParaRPr>
          </a:p>
        </p:txBody>
      </p:sp>
    </p:spTree>
    <p:extLst>
      <p:ext uri="{BB962C8B-B14F-4D97-AF65-F5344CB8AC3E}">
        <p14:creationId xmlns:p14="http://schemas.microsoft.com/office/powerpoint/2010/main" val="191869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6B7A98-B6C8-4456-889A-67E09DDD3370}" type="slidenum">
              <a:rPr lang="en-US" altLang="en-US" sz="1800" smtClean="0"/>
              <a:pPr/>
              <a:t>20</a:t>
            </a:fld>
            <a:endParaRPr lang="en-US" altLang="en-US" sz="1800"/>
          </a:p>
        </p:txBody>
      </p:sp>
    </p:spTree>
    <p:extLst>
      <p:ext uri="{BB962C8B-B14F-4D97-AF65-F5344CB8AC3E}">
        <p14:creationId xmlns:p14="http://schemas.microsoft.com/office/powerpoint/2010/main" val="240194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DB8E1E4-1AEB-49B7-8499-8BDE2E9E0AEB}" type="slidenum">
              <a:rPr lang="en-US" altLang="en-US" sz="1800" smtClean="0">
                <a:solidFill>
                  <a:srgbClr val="000000"/>
                </a:solidFill>
              </a:rPr>
              <a:pPr/>
              <a:t>2</a:t>
            </a:fld>
            <a:endParaRPr lang="en-US" altLang="en-US" sz="1800">
              <a:solidFill>
                <a:srgbClr val="000000"/>
              </a:solidFill>
            </a:endParaRPr>
          </a:p>
        </p:txBody>
      </p:sp>
    </p:spTree>
    <p:extLst>
      <p:ext uri="{BB962C8B-B14F-4D97-AF65-F5344CB8AC3E}">
        <p14:creationId xmlns:p14="http://schemas.microsoft.com/office/powerpoint/2010/main" val="47911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9CFFEC1-A9E6-4E5E-A0D5-14053FD19933}" type="slidenum">
              <a:rPr lang="en-US" altLang="en-US" sz="1800" smtClean="0"/>
              <a:pPr/>
              <a:t>21</a:t>
            </a:fld>
            <a:endParaRPr lang="en-US" altLang="en-US" sz="1800"/>
          </a:p>
        </p:txBody>
      </p:sp>
    </p:spTree>
    <p:extLst>
      <p:ext uri="{BB962C8B-B14F-4D97-AF65-F5344CB8AC3E}">
        <p14:creationId xmlns:p14="http://schemas.microsoft.com/office/powerpoint/2010/main" val="161234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20000"/>
              </a:lnSpc>
            </a:pPr>
            <a:r>
              <a:rPr lang="en-US" altLang="en-US" dirty="0">
                <a:solidFill>
                  <a:schemeClr val="tx1"/>
                </a:solidFill>
                <a:latin typeface="Arial" panose="020B0604020202020204" pitchFamily="34" charset="0"/>
                <a:sym typeface="Arial" panose="020B0604020202020204" pitchFamily="34" charset="0"/>
              </a:rPr>
              <a:t>INTERNATIONAL</a:t>
            </a:r>
            <a:r>
              <a:rPr lang="en-US" altLang="en-US" baseline="0" dirty="0">
                <a:solidFill>
                  <a:schemeClr val="tx1"/>
                </a:solidFill>
                <a:latin typeface="Arial" panose="020B0604020202020204" pitchFamily="34" charset="0"/>
                <a:sym typeface="Arial" panose="020B0604020202020204" pitchFamily="34" charset="0"/>
              </a:rPr>
              <a:t> TOURS</a:t>
            </a:r>
            <a:endParaRPr lang="en-US" altLang="en-US" dirty="0">
              <a:solidFill>
                <a:srgbClr val="FF0000"/>
              </a:solidFill>
              <a:latin typeface="Arial" panose="020B0604020202020204" pitchFamily="34" charset="0"/>
              <a:sym typeface="Arial" panose="020B0604020202020204" pitchFamily="34"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73A9D1-45EF-4DDF-BBCB-E59CBBCE76A9}" type="slidenum">
              <a:rPr lang="en-US" altLang="en-US" sz="1800" smtClean="0"/>
              <a:pPr/>
              <a:t>23</a:t>
            </a:fld>
            <a:endParaRPr lang="en-US" altLang="en-US" sz="1800"/>
          </a:p>
        </p:txBody>
      </p:sp>
    </p:spTree>
    <p:extLst>
      <p:ext uri="{BB962C8B-B14F-4D97-AF65-F5344CB8AC3E}">
        <p14:creationId xmlns:p14="http://schemas.microsoft.com/office/powerpoint/2010/main" val="142403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accent4">
                    <a:lumMod val="95000"/>
                    <a:lumOff val="5000"/>
                  </a:schemeClr>
                </a:solidFill>
                <a:sym typeface="Arial" charset="0"/>
              </a:rPr>
              <a:t>The Global Travel Protection plan is $189 and is automatically applied to the final price quote for this tour. You may opt-out of this Plan by contacting EF Educational Tours within 30 days of enrolment. After 30</a:t>
            </a:r>
            <a:r>
              <a:rPr lang="en-US" altLang="en-US" sz="1200" baseline="0" dirty="0">
                <a:solidFill>
                  <a:schemeClr val="accent4">
                    <a:lumMod val="95000"/>
                    <a:lumOff val="5000"/>
                  </a:schemeClr>
                </a:solidFill>
                <a:sym typeface="Arial" charset="0"/>
              </a:rPr>
              <a:t> days, it is non-refundable.</a:t>
            </a:r>
            <a:endParaRPr lang="en-US" altLang="en-US" sz="1200" dirty="0">
              <a:solidFill>
                <a:schemeClr val="accent4">
                  <a:lumMod val="95000"/>
                  <a:lumOff val="5000"/>
                </a:schemeClr>
              </a:solidFill>
              <a:sym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chemeClr val="accent4">
                  <a:lumMod val="95000"/>
                  <a:lumOff val="5000"/>
                </a:schemeClr>
              </a:solidFill>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E39B8A4-AD85-4CDE-8B8E-6BA47EC76319}" type="slidenum">
              <a:rPr lang="en-US" altLang="en-US" smtClean="0"/>
              <a:pPr>
                <a:defRPr/>
              </a:pPr>
              <a:t>24</a:t>
            </a:fld>
            <a:endParaRPr lang="en-US" altLang="en-US"/>
          </a:p>
        </p:txBody>
      </p:sp>
    </p:spTree>
    <p:extLst>
      <p:ext uri="{BB962C8B-B14F-4D97-AF65-F5344CB8AC3E}">
        <p14:creationId xmlns:p14="http://schemas.microsoft.com/office/powerpoint/2010/main" val="300348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6112D0E-0664-468D-9213-FEE9DD52A754}" type="slidenum">
              <a:rPr lang="en-US" altLang="en-US" sz="1200" smtClean="0"/>
              <a:pPr/>
              <a:t>26</a:t>
            </a:fld>
            <a:endParaRPr lang="en-US" altLang="en-US" sz="1200"/>
          </a:p>
        </p:txBody>
      </p:sp>
    </p:spTree>
    <p:extLst>
      <p:ext uri="{BB962C8B-B14F-4D97-AF65-F5344CB8AC3E}">
        <p14:creationId xmlns:p14="http://schemas.microsoft.com/office/powerpoint/2010/main" val="3934925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AAF8D5-5AFD-44DE-AC45-B1C5EC2ECE1B}" type="slidenum">
              <a:rPr lang="en-US" altLang="en-US" sz="1800" smtClean="0"/>
              <a:pPr/>
              <a:t>27</a:t>
            </a:fld>
            <a:endParaRPr lang="en-US" altLang="en-US" sz="1800"/>
          </a:p>
        </p:txBody>
      </p:sp>
    </p:spTree>
    <p:extLst>
      <p:ext uri="{BB962C8B-B14F-4D97-AF65-F5344CB8AC3E}">
        <p14:creationId xmlns:p14="http://schemas.microsoft.com/office/powerpoint/2010/main" val="402953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solidFill>
                <a:srgbClr val="0D0D0D"/>
              </a:solidFill>
            </a:endParaRPr>
          </a:p>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4C8E992-AC09-4DBE-BD9E-20953C3A53AF}" type="slidenum">
              <a:rPr lang="en-US" altLang="en-US" sz="1800" smtClean="0">
                <a:solidFill>
                  <a:srgbClr val="000000"/>
                </a:solidFill>
              </a:rPr>
              <a:pPr/>
              <a:t>28</a:t>
            </a:fld>
            <a:endParaRPr lang="en-US" altLang="en-US" sz="1800">
              <a:solidFill>
                <a:srgbClr val="000000"/>
              </a:solidFill>
            </a:endParaRPr>
          </a:p>
        </p:txBody>
      </p:sp>
    </p:spTree>
    <p:extLst>
      <p:ext uri="{BB962C8B-B14F-4D97-AF65-F5344CB8AC3E}">
        <p14:creationId xmlns:p14="http://schemas.microsoft.com/office/powerpoint/2010/main" val="422145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7F6CAA-994C-456B-92B2-858ABD5D62FA}" type="slidenum">
              <a:rPr lang="en-US" altLang="en-US" sz="1800" smtClean="0"/>
              <a:pPr/>
              <a:t>32</a:t>
            </a:fld>
            <a:endParaRPr lang="en-US" altLang="en-US" sz="1800"/>
          </a:p>
        </p:txBody>
      </p:sp>
    </p:spTree>
    <p:extLst>
      <p:ext uri="{BB962C8B-B14F-4D97-AF65-F5344CB8AC3E}">
        <p14:creationId xmlns:p14="http://schemas.microsoft.com/office/powerpoint/2010/main" val="48230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A14E16-E346-43FE-B6B3-7E79D2C64D3F}" type="slidenum">
              <a:rPr lang="en-US" altLang="en-US" sz="1800" smtClean="0"/>
              <a:pPr/>
              <a:t>3</a:t>
            </a:fld>
            <a:endParaRPr lang="en-US" altLang="en-US" sz="1800"/>
          </a:p>
        </p:txBody>
      </p:sp>
    </p:spTree>
    <p:extLst>
      <p:ext uri="{BB962C8B-B14F-4D97-AF65-F5344CB8AC3E}">
        <p14:creationId xmlns:p14="http://schemas.microsoft.com/office/powerpoint/2010/main" val="316717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E7C857-61EE-4EDF-AB82-AEF89FD0AD33}" type="slidenum">
              <a:rPr lang="en-US" altLang="en-US" sz="1800" smtClean="0"/>
              <a:pPr/>
              <a:t>4</a:t>
            </a:fld>
            <a:endParaRPr lang="en-US" altLang="en-US" sz="1800"/>
          </a:p>
        </p:txBody>
      </p:sp>
    </p:spTree>
    <p:extLst>
      <p:ext uri="{BB962C8B-B14F-4D97-AF65-F5344CB8AC3E}">
        <p14:creationId xmlns:p14="http://schemas.microsoft.com/office/powerpoint/2010/main" val="14868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02738A-F890-46E7-B8D0-24958AEEC930}" type="slidenum">
              <a:rPr lang="en-US" altLang="en-US" sz="1800" smtClean="0"/>
              <a:pPr/>
              <a:t>5</a:t>
            </a:fld>
            <a:endParaRPr lang="en-US" altLang="en-US" sz="1800"/>
          </a:p>
        </p:txBody>
      </p:sp>
    </p:spTree>
    <p:extLst>
      <p:ext uri="{BB962C8B-B14F-4D97-AF65-F5344CB8AC3E}">
        <p14:creationId xmlns:p14="http://schemas.microsoft.com/office/powerpoint/2010/main" val="350043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Berlin</a:t>
            </a:r>
          </a:p>
          <a:p>
            <a:r>
              <a:rPr lang="en-US" dirty="0"/>
              <a:t>https://www.youtube.com/watch?v=ktfH8AQiUlQ</a:t>
            </a:r>
          </a:p>
        </p:txBody>
      </p:sp>
      <p:sp>
        <p:nvSpPr>
          <p:cNvPr id="4" name="Slide Number Placeholder 3"/>
          <p:cNvSpPr>
            <a:spLocks noGrp="1"/>
          </p:cNvSpPr>
          <p:nvPr>
            <p:ph type="sldNum" sz="quarter" idx="10"/>
          </p:nvPr>
        </p:nvSpPr>
        <p:spPr/>
        <p:txBody>
          <a:bodyPr/>
          <a:lstStyle/>
          <a:p>
            <a:fld id="{9554A710-DBEC-4488-A96D-3DBEBF933DB2}" type="slidenum">
              <a:rPr lang="en-US" smtClean="0"/>
              <a:t>6</a:t>
            </a:fld>
            <a:endParaRPr lang="en-US"/>
          </a:p>
        </p:txBody>
      </p:sp>
    </p:spTree>
    <p:extLst>
      <p:ext uri="{BB962C8B-B14F-4D97-AF65-F5344CB8AC3E}">
        <p14:creationId xmlns:p14="http://schemas.microsoft.com/office/powerpoint/2010/main" val="35512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B2D433-3B5F-4AE4-BBBE-D7A7E4E2BD2B}" type="slidenum">
              <a:rPr lang="en-US" altLang="en-US" sz="1200" smtClean="0"/>
              <a:pPr/>
              <a:t>7</a:t>
            </a:fld>
            <a:endParaRPr lang="en-US" altLang="en-US" sz="1200"/>
          </a:p>
        </p:txBody>
      </p:sp>
    </p:spTree>
    <p:extLst>
      <p:ext uri="{BB962C8B-B14F-4D97-AF65-F5344CB8AC3E}">
        <p14:creationId xmlns:p14="http://schemas.microsoft.com/office/powerpoint/2010/main" val="199015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8</a:t>
            </a:fld>
            <a:endParaRPr lang="en-US" altLang="en-US" sz="1800"/>
          </a:p>
        </p:txBody>
      </p:sp>
    </p:spTree>
    <p:extLst>
      <p:ext uri="{BB962C8B-B14F-4D97-AF65-F5344CB8AC3E}">
        <p14:creationId xmlns:p14="http://schemas.microsoft.com/office/powerpoint/2010/main" val="71677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9D0AE1-781F-4C56-88B1-8F3DFDEAE71A}" type="slidenum">
              <a:rPr lang="en-US" altLang="en-US" sz="1800" smtClean="0"/>
              <a:pPr/>
              <a:t>9</a:t>
            </a:fld>
            <a:endParaRPr lang="en-US" altLang="en-US" sz="1800"/>
          </a:p>
        </p:txBody>
      </p:sp>
    </p:spTree>
    <p:extLst>
      <p:ext uri="{BB962C8B-B14F-4D97-AF65-F5344CB8AC3E}">
        <p14:creationId xmlns:p14="http://schemas.microsoft.com/office/powerpoint/2010/main" val="108341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190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679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810125" y="209550"/>
            <a:ext cx="4318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11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46725" y="2038350"/>
            <a:ext cx="31480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04800" y="4845050"/>
            <a:ext cx="85344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65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4800" y="4857750"/>
            <a:ext cx="85344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lide-3.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43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lide-9.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5049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2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800600" y="0"/>
            <a:ext cx="43354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6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29200" y="0"/>
            <a:ext cx="4106863"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55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249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117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9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39B3D-0742-4D37-96E1-E6C577AE6231}" type="datetimeFigureOut">
              <a:rPr lang="en-US" smtClean="0"/>
              <a:t>5/1/19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DA57A-CCEB-40F0-8C3A-55FACC561DE3}" type="slidenum">
              <a:rPr lang="en-US" smtClean="0"/>
              <a:t>‹#›</a:t>
            </a:fld>
            <a:endParaRPr lang="en-US"/>
          </a:p>
        </p:txBody>
      </p:sp>
    </p:spTree>
    <p:extLst>
      <p:ext uri="{BB962C8B-B14F-4D97-AF65-F5344CB8AC3E}">
        <p14:creationId xmlns:p14="http://schemas.microsoft.com/office/powerpoint/2010/main" val="417835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3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7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11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36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33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229725"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1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7313" y="0"/>
            <a:ext cx="92313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68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38" y="0"/>
            <a:ext cx="91360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6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375012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9286" r:id="rId1"/>
    <p:sldLayoutId id="2147489287" r:id="rId2"/>
    <p:sldLayoutId id="2147489288" r:id="rId3"/>
    <p:sldLayoutId id="2147489285" r:id="rId4"/>
    <p:sldLayoutId id="2147489289" r:id="rId5"/>
    <p:sldLayoutId id="2147489290" r:id="rId6"/>
    <p:sldLayoutId id="2147489291" r:id="rId7"/>
    <p:sldLayoutId id="2147489292" r:id="rId8"/>
    <p:sldLayoutId id="2147489293" r:id="rId9"/>
    <p:sldLayoutId id="2147489294" r:id="rId10"/>
    <p:sldLayoutId id="2147489295" r:id="rId11"/>
    <p:sldLayoutId id="2147489296" r:id="rId12"/>
    <p:sldLayoutId id="2147489297" r:id="rId13"/>
    <p:sldLayoutId id="2147489298" r:id="rId14"/>
    <p:sldLayoutId id="2147489299" r:id="rId15"/>
    <p:sldLayoutId id="2147489300" r:id="rId16"/>
    <p:sldLayoutId id="2147489301" r:id="rId17"/>
    <p:sldLayoutId id="2147489302" r:id="rId18"/>
    <p:sldLayoutId id="2147489303" r:id="rId19"/>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189" algn="ctr" rtl="0" fontAlgn="base">
        <a:spcBef>
          <a:spcPct val="0"/>
        </a:spcBef>
        <a:spcAft>
          <a:spcPct val="0"/>
        </a:spcAft>
        <a:defRPr sz="4400">
          <a:solidFill>
            <a:schemeClr val="tx2"/>
          </a:solidFill>
          <a:latin typeface="Arial" charset="0"/>
          <a:ea typeface="ＭＳ Ｐゴシック" pitchFamily="34" charset="-128"/>
        </a:defRPr>
      </a:lvl6pPr>
      <a:lvl7pPr marL="914377" algn="ctr" rtl="0" fontAlgn="base">
        <a:spcBef>
          <a:spcPct val="0"/>
        </a:spcBef>
        <a:spcAft>
          <a:spcPct val="0"/>
        </a:spcAft>
        <a:defRPr sz="4400">
          <a:solidFill>
            <a:schemeClr val="tx2"/>
          </a:solidFill>
          <a:latin typeface="Arial" charset="0"/>
          <a:ea typeface="ＭＳ Ｐゴシック" pitchFamily="34" charset="-128"/>
        </a:defRPr>
      </a:lvl7pPr>
      <a:lvl8pPr marL="1371566" algn="ctr" rtl="0" fontAlgn="base">
        <a:spcBef>
          <a:spcPct val="0"/>
        </a:spcBef>
        <a:spcAft>
          <a:spcPct val="0"/>
        </a:spcAft>
        <a:defRPr sz="4400">
          <a:solidFill>
            <a:schemeClr val="tx2"/>
          </a:solidFill>
          <a:latin typeface="Arial" charset="0"/>
          <a:ea typeface="ＭＳ Ｐゴシック" pitchFamily="34" charset="-128"/>
        </a:defRPr>
      </a:lvl8pPr>
      <a:lvl9pPr marL="1828754"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6.png"/><Relationship Id="rId5" Type="http://schemas.microsoft.com/office/2007/relationships/hdphoto" Target="../media/hdphoto2.wdp"/><Relationship Id="rId6" Type="http://schemas.openxmlformats.org/officeDocument/2006/relationships/image" Target="../media/image47.png"/><Relationship Id="rId7" Type="http://schemas.microsoft.com/office/2007/relationships/hdphoto" Target="../media/hdphoto3.wdp"/><Relationship Id="rId1" Type="http://schemas.openxmlformats.org/officeDocument/2006/relationships/slideLayout" Target="../slideLayouts/slideLayout10.xml"/><Relationship Id="rId2"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7.png"/><Relationship Id="rId1" Type="http://schemas.openxmlformats.org/officeDocument/2006/relationships/video" Target="https://www.youtube.com/embed/ktfH8AQiUlQ" TargetMode="External"/><Relationship Id="rId2"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3667125" y="4338054"/>
            <a:ext cx="5318125" cy="696306"/>
          </a:xfrm>
          <a:prstGeom prst="rect">
            <a:avLst/>
          </a:prstGeom>
        </p:spPr>
        <p:txBody>
          <a:bodyPr>
            <a:noAutofit/>
          </a:bodyPr>
          <a:lst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a:lstStyle>
          <a:p>
            <a:pPr marL="0" indent="0" algn="r">
              <a:spcBef>
                <a:spcPts val="0"/>
              </a:spcBef>
              <a:buNone/>
              <a:defRPr/>
            </a:pPr>
            <a:r>
              <a:rPr lang="en-US" sz="1600" kern="0" dirty="0" smtClean="0">
                <a:solidFill>
                  <a:schemeClr val="accent4"/>
                </a:solidFill>
              </a:rPr>
              <a:t>10 </a:t>
            </a:r>
            <a:r>
              <a:rPr lang="en-US" sz="1600" kern="0" dirty="0">
                <a:solidFill>
                  <a:schemeClr val="accent4"/>
                </a:solidFill>
              </a:rPr>
              <a:t>days</a:t>
            </a:r>
          </a:p>
          <a:p>
            <a:pPr marL="0" indent="0" algn="r">
              <a:spcBef>
                <a:spcPts val="0"/>
              </a:spcBef>
              <a:buNone/>
              <a:defRPr/>
            </a:pPr>
            <a:r>
              <a:rPr lang="en-US" sz="1600" kern="0" dirty="0">
                <a:solidFill>
                  <a:schemeClr val="accent4"/>
                </a:solidFill>
              </a:rPr>
              <a:t>Group Leader</a:t>
            </a:r>
            <a:r>
              <a:rPr lang="en-US" sz="1600" kern="0" dirty="0" smtClean="0">
                <a:solidFill>
                  <a:schemeClr val="accent4"/>
                </a:solidFill>
              </a:rPr>
              <a:t>: Kyla </a:t>
            </a:r>
            <a:r>
              <a:rPr lang="en-US" sz="1600" kern="0" dirty="0" err="1" smtClean="0">
                <a:solidFill>
                  <a:schemeClr val="accent4"/>
                </a:solidFill>
              </a:rPr>
              <a:t>Greve</a:t>
            </a:r>
            <a:endParaRPr lang="en-US" sz="1600" kern="0" dirty="0">
              <a:solidFill>
                <a:srgbClr val="FF0000"/>
              </a:solidFill>
            </a:endParaRP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3937000"/>
          </a:xfrm>
          <a:prstGeom prst="rect">
            <a:avLst/>
          </a:prstGeom>
        </p:spPr>
      </p:pic>
      <p:sp>
        <p:nvSpPr>
          <p:cNvPr id="9" name="Content Placeholder 3"/>
          <p:cNvSpPr txBox="1">
            <a:spLocks/>
          </p:cNvSpPr>
          <p:nvPr/>
        </p:nvSpPr>
        <p:spPr>
          <a:xfrm>
            <a:off x="2819400" y="3943350"/>
            <a:ext cx="6165850" cy="735013"/>
          </a:xfrm>
          <a:prstGeom prst="rect">
            <a:avLst/>
          </a:prstGeom>
        </p:spPr>
        <p:txBody>
          <a:bodyPr anchor="t">
            <a:normAutofit fontScale="92500"/>
          </a:bodyPr>
          <a:lst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a:lstStyle>
          <a:p>
            <a:pPr marL="0" indent="0" algn="r">
              <a:buNone/>
              <a:defRPr/>
            </a:pPr>
            <a:r>
              <a:rPr lang="en-US" sz="2800" b="1" kern="0" dirty="0">
                <a:solidFill>
                  <a:schemeClr val="accent4"/>
                </a:solidFill>
                <a:ea typeface="+mn-ea"/>
                <a:cs typeface="Arial"/>
              </a:rPr>
              <a:t>Berlin, Prague, Krakow and Budapest</a:t>
            </a:r>
          </a:p>
        </p:txBody>
      </p:sp>
    </p:spTree>
    <p:extLst>
      <p:ext uri="{BB962C8B-B14F-4D97-AF65-F5344CB8AC3E}">
        <p14:creationId xmlns:p14="http://schemas.microsoft.com/office/powerpoint/2010/main" val="345988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457200" y="1457325"/>
            <a:ext cx="2771775" cy="2543175"/>
          </a:xfrm>
          <a:prstGeom prst="rect">
            <a:avLst/>
          </a:prstGeom>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56000" y="1270000"/>
            <a:ext cx="4826000" cy="3175000"/>
          </a:xfrm>
          <a:prstGeom prst="rect">
            <a:avLst/>
          </a:prstGeom>
        </p:spPr>
      </p:pic>
    </p:spTree>
    <p:extLst>
      <p:ext uri="{BB962C8B-B14F-4D97-AF65-F5344CB8AC3E}">
        <p14:creationId xmlns:p14="http://schemas.microsoft.com/office/powerpoint/2010/main" val="391046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5943600" y="1295400"/>
            <a:ext cx="2771775" cy="2562225"/>
          </a:xfrm>
          <a:prstGeom prst="rect">
            <a:avLst/>
          </a:prstGeom>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08000" y="1270000"/>
            <a:ext cx="4826000" cy="3175000"/>
          </a:xfrm>
          <a:prstGeom prst="rect">
            <a:avLst/>
          </a:prstGeom>
        </p:spPr>
      </p:pic>
    </p:spTree>
    <p:extLst>
      <p:ext uri="{BB962C8B-B14F-4D97-AF65-F5344CB8AC3E}">
        <p14:creationId xmlns:p14="http://schemas.microsoft.com/office/powerpoint/2010/main" val="193408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381000" y="1309688"/>
            <a:ext cx="2771775" cy="2686050"/>
          </a:xfrm>
          <a:prstGeom prst="rect">
            <a:avLst/>
          </a:prstGeom>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3556000" y="1270000"/>
            <a:ext cx="4826000" cy="3175000"/>
          </a:xfrm>
          <a:prstGeom prst="rect">
            <a:avLst/>
          </a:prstGeom>
        </p:spPr>
      </p:pic>
    </p:spTree>
    <p:extLst>
      <p:ext uri="{BB962C8B-B14F-4D97-AF65-F5344CB8AC3E}">
        <p14:creationId xmlns:p14="http://schemas.microsoft.com/office/powerpoint/2010/main" val="1025299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5943600" y="1257300"/>
            <a:ext cx="2771775" cy="2790825"/>
          </a:xfrm>
          <a:prstGeom prst="rect">
            <a:avLst/>
          </a:prstGeom>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08000" y="1270000"/>
            <a:ext cx="4826000" cy="3175000"/>
          </a:xfrm>
          <a:prstGeom prst="rect">
            <a:avLst/>
          </a:prstGeom>
        </p:spPr>
      </p:pic>
    </p:spTree>
    <p:extLst>
      <p:ext uri="{BB962C8B-B14F-4D97-AF65-F5344CB8AC3E}">
        <p14:creationId xmlns:p14="http://schemas.microsoft.com/office/powerpoint/2010/main" val="420105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457200" y="1457325"/>
            <a:ext cx="2771775" cy="2543175"/>
          </a:xfrm>
          <a:prstGeom prst="rect">
            <a:avLst/>
          </a:prstGeom>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56000" y="1270000"/>
            <a:ext cx="4826000" cy="3175000"/>
          </a:xfrm>
          <a:prstGeom prst="rect">
            <a:avLst/>
          </a:prstGeom>
        </p:spPr>
      </p:pic>
    </p:spTree>
    <p:extLst>
      <p:ext uri="{BB962C8B-B14F-4D97-AF65-F5344CB8AC3E}">
        <p14:creationId xmlns:p14="http://schemas.microsoft.com/office/powerpoint/2010/main" val="667221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40386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Optional Excursions</a:t>
            </a:r>
          </a:p>
        </p:txBody>
      </p:sp>
      <p:sp>
        <p:nvSpPr>
          <p:cNvPr id="3" name="TextBox 2">
            <a:extLst>
              <a:ext uri="{FF2B5EF4-FFF2-40B4-BE49-F238E27FC236}">
                <a16:creationId xmlns:a16="http://schemas.microsoft.com/office/drawing/2014/main" xmlns="" id="{7EC276CB-070F-44A4-88CC-CFAD21B791AA}"/>
              </a:ext>
            </a:extLst>
          </p:cNvPr>
          <p:cNvSpPr txBox="1"/>
          <p:nvPr/>
        </p:nvSpPr>
        <p:spPr>
          <a:xfrm>
            <a:off x="4572000" y="1657350"/>
            <a:ext cx="3810000" cy="2862322"/>
          </a:xfrm>
          <a:prstGeom prst="rect">
            <a:avLst/>
          </a:prstGeom>
          <a:noFill/>
        </p:spPr>
        <p:txBody>
          <a:bodyPr wrap="square" rtlCol="0">
            <a:spAutoFit/>
          </a:bodyPr>
          <a:lstStyle/>
          <a:p>
            <a:pPr algn="ctr"/>
            <a:r>
              <a:rPr lang="en-US" sz="1800" b="1" dirty="0" err="1">
                <a:solidFill>
                  <a:schemeClr val="accent4"/>
                </a:solidFill>
              </a:rPr>
              <a:t>Postdam</a:t>
            </a:r>
            <a:endParaRPr lang="en-US" sz="1800" b="1" dirty="0">
              <a:solidFill>
                <a:schemeClr val="accent4"/>
              </a:solidFill>
            </a:endParaRPr>
          </a:p>
          <a:p>
            <a:pPr algn="ctr"/>
            <a:endParaRPr lang="en-US" sz="1400" dirty="0">
              <a:solidFill>
                <a:schemeClr val="accent4"/>
              </a:solidFill>
            </a:endParaRPr>
          </a:p>
          <a:p>
            <a:pPr algn="ctr"/>
            <a:r>
              <a:rPr lang="en-US" sz="1400" dirty="0">
                <a:solidFill>
                  <a:schemeClr val="accent4"/>
                </a:solidFill>
              </a:rPr>
              <a:t>Take a half-day excursion to Potsdam, where the postwar administration of Germany was decided at the 1945 Potsdam Conference. Potsdam was also the royal playground of Frederick the Great of Prussia; see baroque palaces, pavilions, and the royal residence’s gardens. Take a guided visit inside either </a:t>
            </a:r>
            <a:r>
              <a:rPr lang="en-US" sz="1400" dirty="0" err="1">
                <a:solidFill>
                  <a:schemeClr val="accent4"/>
                </a:solidFill>
              </a:rPr>
              <a:t>Sanssouci</a:t>
            </a:r>
            <a:r>
              <a:rPr lang="en-US" sz="1400" dirty="0">
                <a:solidFill>
                  <a:schemeClr val="accent4"/>
                </a:solidFill>
              </a:rPr>
              <a:t> or Cecilienhof.</a:t>
            </a:r>
          </a:p>
          <a:p>
            <a:pPr algn="ctr"/>
            <a:endParaRPr lang="en-US" sz="1200" b="1" dirty="0">
              <a:solidFill>
                <a:schemeClr val="accent4"/>
              </a:solidFill>
            </a:endParaRPr>
          </a:p>
          <a:p>
            <a:endParaRPr lang="en-CA" dirty="0"/>
          </a:p>
        </p:txBody>
      </p:sp>
      <p:pic>
        <p:nvPicPr>
          <p:cNvPr id="1026" name="Picture 2" descr="brown Sans Souci building painting">
            <a:extLst>
              <a:ext uri="{FF2B5EF4-FFF2-40B4-BE49-F238E27FC236}">
                <a16:creationId xmlns:a16="http://schemas.microsoft.com/office/drawing/2014/main" xmlns="" id="{4AF325A7-D789-4F07-8379-2EC3250C3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7635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4876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fontAlgn="auto" hangingPunct="1">
              <a:lnSpc>
                <a:spcPct val="95000"/>
              </a:lnSpc>
              <a:spcBef>
                <a:spcPts val="0"/>
              </a:spcBef>
              <a:spcAft>
                <a:spcPts val="0"/>
              </a:spcAft>
              <a:defRPr/>
            </a:pPr>
            <a:r>
              <a:rPr lang="en-US" altLang="en-US" sz="3200" dirty="0">
                <a:solidFill>
                  <a:srgbClr val="000000">
                    <a:lumMod val="95000"/>
                    <a:lumOff val="5000"/>
                  </a:srgbClr>
                </a:solidFill>
                <a:latin typeface="Georgia" charset="0"/>
              </a:rPr>
              <a:t>Optional Excursions</a:t>
            </a:r>
          </a:p>
        </p:txBody>
      </p:sp>
      <p:sp>
        <p:nvSpPr>
          <p:cNvPr id="6" name="TextBox 5"/>
          <p:cNvSpPr txBox="1"/>
          <p:nvPr/>
        </p:nvSpPr>
        <p:spPr>
          <a:xfrm>
            <a:off x="5029200" y="1733551"/>
            <a:ext cx="3581400" cy="2092881"/>
          </a:xfrm>
          <a:prstGeom prst="rect">
            <a:avLst/>
          </a:prstGeom>
          <a:noFill/>
        </p:spPr>
        <p:txBody>
          <a:bodyPr wrap="square" rtlCol="0">
            <a:spAutoFit/>
          </a:bodyPr>
          <a:lstStyle/>
          <a:p>
            <a:pPr algn="ctr" defTabSz="685800" eaLnBrk="1" fontAlgn="auto" hangingPunct="1">
              <a:spcBef>
                <a:spcPts val="0"/>
              </a:spcBef>
              <a:spcAft>
                <a:spcPts val="0"/>
              </a:spcAft>
              <a:defRPr/>
            </a:pPr>
            <a:r>
              <a:rPr lang="en-US" sz="1600" b="1" dirty="0">
                <a:solidFill>
                  <a:srgbClr val="000000"/>
                </a:solidFill>
                <a:latin typeface="Arial"/>
                <a:ea typeface="ＭＳ Ｐゴシック"/>
              </a:rPr>
              <a:t>Budapest Baths</a:t>
            </a:r>
          </a:p>
          <a:p>
            <a:pPr defTabSz="685800" eaLnBrk="1" fontAlgn="auto" hangingPunct="1">
              <a:spcBef>
                <a:spcPts val="0"/>
              </a:spcBef>
              <a:spcAft>
                <a:spcPts val="0"/>
              </a:spcAft>
              <a:defRPr/>
            </a:pPr>
            <a:endParaRPr lang="en-US" sz="1600" dirty="0">
              <a:solidFill>
                <a:srgbClr val="000000"/>
              </a:solidFill>
              <a:latin typeface="Arial"/>
              <a:ea typeface="ＭＳ Ｐゴシック"/>
            </a:endParaRPr>
          </a:p>
          <a:p>
            <a:pPr algn="ctr" defTabSz="685800" eaLnBrk="1" fontAlgn="auto" hangingPunct="1">
              <a:spcBef>
                <a:spcPts val="0"/>
              </a:spcBef>
              <a:spcAft>
                <a:spcPts val="0"/>
              </a:spcAft>
              <a:defRPr/>
            </a:pPr>
            <a:r>
              <a:rPr lang="en-US" sz="1400" dirty="0">
                <a:solidFill>
                  <a:srgbClr val="000000"/>
                </a:solidFill>
                <a:latin typeface="Arial"/>
                <a:ea typeface="ＭＳ Ｐゴシック"/>
              </a:rPr>
              <a:t>Take a guided excursion to Budapest’s </a:t>
            </a:r>
            <a:r>
              <a:rPr lang="en-US" sz="1400" dirty="0" err="1">
                <a:solidFill>
                  <a:srgbClr val="000000"/>
                </a:solidFill>
                <a:latin typeface="Arial"/>
                <a:ea typeface="ＭＳ Ｐゴシック"/>
              </a:rPr>
              <a:t>Széchenyi</a:t>
            </a:r>
            <a:r>
              <a:rPr lang="en-US" sz="1400" dirty="0">
                <a:solidFill>
                  <a:srgbClr val="000000"/>
                </a:solidFill>
                <a:latin typeface="Arial"/>
                <a:ea typeface="ＭＳ Ｐゴシック"/>
              </a:rPr>
              <a:t> Thermal </a:t>
            </a:r>
            <a:r>
              <a:rPr lang="en-US" sz="1400" dirty="0" smtClean="0">
                <a:solidFill>
                  <a:srgbClr val="000000"/>
                </a:solidFill>
                <a:latin typeface="Arial"/>
                <a:ea typeface="ＭＳ Ｐゴシック"/>
              </a:rPr>
              <a:t>Bath, </a:t>
            </a:r>
            <a:r>
              <a:rPr lang="en-US" sz="1400" dirty="0">
                <a:solidFill>
                  <a:srgbClr val="000000"/>
                </a:solidFill>
                <a:latin typeface="Arial"/>
                <a:ea typeface="ＭＳ Ｐゴシック"/>
              </a:rPr>
              <a:t>the largest of its kind in Europe</a:t>
            </a:r>
            <a:r>
              <a:rPr lang="en-US" sz="1400" dirty="0" smtClean="0">
                <a:solidFill>
                  <a:srgbClr val="000000"/>
                </a:solidFill>
                <a:latin typeface="Arial"/>
                <a:ea typeface="ＭＳ Ｐゴシック"/>
              </a:rPr>
              <a:t>. </a:t>
            </a:r>
            <a:r>
              <a:rPr lang="en-US" sz="1400" dirty="0">
                <a:solidFill>
                  <a:srgbClr val="000000"/>
                </a:solidFill>
                <a:latin typeface="Arial"/>
                <a:ea typeface="ＭＳ Ｐゴシック"/>
              </a:rPr>
              <a:t>Our prepaid ticket allows them to skip the lines and they will be able to try different types of baths at the location. This is a well-known practice in Hungarian culture!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07" y="1123951"/>
            <a:ext cx="4917800" cy="3413858"/>
          </a:xfrm>
          <a:prstGeom prst="rect">
            <a:avLst/>
          </a:prstGeom>
        </p:spPr>
      </p:pic>
      <p:sp>
        <p:nvSpPr>
          <p:cNvPr id="5" name="TextBox 4"/>
          <p:cNvSpPr txBox="1"/>
          <p:nvPr/>
        </p:nvSpPr>
        <p:spPr>
          <a:xfrm>
            <a:off x="5010150" y="4136076"/>
            <a:ext cx="3619500" cy="253916"/>
          </a:xfrm>
          <a:prstGeom prst="rect">
            <a:avLst/>
          </a:prstGeom>
          <a:noFill/>
        </p:spPr>
        <p:txBody>
          <a:bodyPr wrap="square" rtlCol="0">
            <a:spAutoFit/>
          </a:bodyPr>
          <a:lstStyle/>
          <a:p>
            <a:pPr algn="ctr"/>
            <a:r>
              <a:rPr lang="en-US" sz="1050" i="1" dirty="0">
                <a:solidFill>
                  <a:schemeClr val="accent4"/>
                </a:solidFill>
              </a:rPr>
              <a:t>This excursion is not included in the program price.</a:t>
            </a:r>
          </a:p>
        </p:txBody>
      </p:sp>
    </p:spTree>
    <p:extLst>
      <p:ext uri="{BB962C8B-B14F-4D97-AF65-F5344CB8AC3E}">
        <p14:creationId xmlns:p14="http://schemas.microsoft.com/office/powerpoint/2010/main" val="2517468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5143500"/>
          </a:xfrm>
          <a:prstGeom prst="rect">
            <a:avLst/>
          </a:prstGeom>
          <a:solidFill>
            <a:schemeClr val="bg2">
              <a:lumMod val="7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43010" name="Title 1"/>
          <p:cNvSpPr txBox="1">
            <a:spLocks/>
          </p:cNvSpPr>
          <p:nvPr/>
        </p:nvSpPr>
        <p:spPr bwMode="auto">
          <a:xfrm>
            <a:off x="1866900" y="2152650"/>
            <a:ext cx="510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solidFill>
                  <a:schemeClr val="bg1"/>
                </a:solidFill>
                <a:latin typeface="Georgia" panose="02040502050405020303" pitchFamily="18" charset="0"/>
              </a:rPr>
              <a:t>Our educational partner</a:t>
            </a:r>
          </a:p>
        </p:txBody>
      </p:sp>
      <p:cxnSp>
        <p:nvCxnSpPr>
          <p:cNvPr id="4" name="Straight Connector 3"/>
          <p:cNvCxnSpPr/>
          <p:nvPr/>
        </p:nvCxnSpPr>
        <p:spPr>
          <a:xfrm>
            <a:off x="2552700" y="2800350"/>
            <a:ext cx="3733800" cy="0"/>
          </a:xfrm>
          <a:prstGeom prst="line">
            <a:avLst/>
          </a:prstGeom>
          <a:ln w="31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43012" name="Straight Connector 2"/>
          <p:cNvCxnSpPr>
            <a:cxnSpLocks noChangeShapeType="1"/>
          </p:cNvCxnSpPr>
          <p:nvPr/>
        </p:nvCxnSpPr>
        <p:spPr bwMode="auto">
          <a:xfrm>
            <a:off x="6400800" y="9715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0833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61950"/>
            <a:ext cx="3886200"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defRPr/>
            </a:pPr>
            <a:r>
              <a:rPr lang="en-US" b="0" i="0" dirty="0">
                <a:solidFill>
                  <a:schemeClr val="accent4">
                    <a:lumMod val="95000"/>
                    <a:lumOff val="5000"/>
                  </a:schemeClr>
                </a:solidFill>
                <a:latin typeface="Georgia" charset="0"/>
                <a:ea typeface="Georgia" charset="0"/>
                <a:cs typeface="Georgia" charset="0"/>
              </a:rPr>
              <a:t>Why EF?</a:t>
            </a:r>
          </a:p>
        </p:txBody>
      </p:sp>
      <p:sp>
        <p:nvSpPr>
          <p:cNvPr id="45059" name="Content Placeholder 9"/>
          <p:cNvSpPr>
            <a:spLocks noGrp="1"/>
          </p:cNvSpPr>
          <p:nvPr/>
        </p:nvSpPr>
        <p:spPr bwMode="auto">
          <a:xfrm>
            <a:off x="304800" y="127635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 indent="-233363"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The World Leader in Educational Travel</a:t>
            </a:r>
          </a:p>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Over 50 years of experience</a:t>
            </a:r>
            <a:endParaRPr lang="en-US" altLang="en-US" sz="1400" dirty="0">
              <a:solidFill>
                <a:srgbClr val="0D0D0D"/>
              </a:solidFill>
              <a:sym typeface="Arial Bold" panose="020B0704020202020204" pitchFamily="34" charset="0"/>
            </a:endParaRPr>
          </a:p>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First and foremost, they’re an education company</a:t>
            </a:r>
          </a:p>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Incredible travel experiences at the guaranteed lowest price</a:t>
            </a:r>
          </a:p>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EF’s </a:t>
            </a:r>
            <a:r>
              <a:rPr lang="en-US" altLang="en-US" sz="1400" dirty="0" err="1">
                <a:solidFill>
                  <a:srgbClr val="0D0D0D"/>
                </a:solidFill>
                <a:sym typeface="Arial" panose="020B0604020202020204" pitchFamily="34" charset="0"/>
              </a:rPr>
              <a:t>Traveller</a:t>
            </a:r>
            <a:r>
              <a:rPr lang="en-US" altLang="en-US" sz="1400" dirty="0">
                <a:solidFill>
                  <a:srgbClr val="0D0D0D"/>
                </a:solidFill>
                <a:sym typeface="Arial" panose="020B0604020202020204" pitchFamily="34" charset="0"/>
              </a:rPr>
              <a:t> Support Team will help with any questions at any point in the process</a:t>
            </a:r>
          </a:p>
          <a:p>
            <a:pPr eaLnBrk="1" hangingPunct="1">
              <a:lnSpc>
                <a:spcPct val="120000"/>
              </a:lnSpc>
              <a:spcBef>
                <a:spcPts val="700"/>
              </a:spcBef>
              <a:buClr>
                <a:srgbClr val="000000"/>
              </a:buClr>
              <a:buSzPct val="100000"/>
              <a:buFont typeface="Arial" panose="020B0604020202020204" pitchFamily="34" charset="0"/>
              <a:buChar char="•"/>
            </a:pPr>
            <a:r>
              <a:rPr lang="en-US" altLang="en-US" sz="1400" dirty="0">
                <a:solidFill>
                  <a:srgbClr val="0D0D0D"/>
                </a:solidFill>
                <a:sym typeface="Arial" panose="020B0604020202020204" pitchFamily="34" charset="0"/>
              </a:rPr>
              <a:t>EF is highly respected in the industry by the following organizations</a:t>
            </a:r>
          </a:p>
        </p:txBody>
      </p:sp>
      <p:cxnSp>
        <p:nvCxnSpPr>
          <p:cNvPr id="4" name="Straight Connector 3"/>
          <p:cNvCxnSpPr/>
          <p:nvPr/>
        </p:nvCxnSpPr>
        <p:spPr>
          <a:xfrm>
            <a:off x="457200" y="1200150"/>
            <a:ext cx="4572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33400" y="4132531"/>
            <a:ext cx="2314575" cy="344219"/>
          </a:xfrm>
          <a:prstGeom prst="rect">
            <a:avLst/>
          </a:prstGeom>
        </p:spPr>
      </p:pic>
      <p:pic>
        <p:nvPicPr>
          <p:cNvPr id="8196" name="Picture 4" descr="Image result for consumer protection b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95600" y="4211915"/>
            <a:ext cx="604962" cy="1854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opc quebec"/>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31885" y="4193791"/>
            <a:ext cx="506715" cy="22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9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905000" y="285750"/>
            <a:ext cx="5410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3238"/>
              </a:lnSpc>
            </a:pPr>
            <a:r>
              <a:rPr lang="en-US" altLang="en-US" sz="3200">
                <a:solidFill>
                  <a:srgbClr val="0D0D0D"/>
                </a:solidFill>
                <a:latin typeface="Georgia" panose="02040502050405020303" pitchFamily="18" charset="0"/>
              </a:rPr>
              <a:t>weShare enhances every tour</a:t>
            </a:r>
          </a:p>
        </p:txBody>
      </p:sp>
      <p:sp>
        <p:nvSpPr>
          <p:cNvPr id="46083" name="Rectangle 6"/>
          <p:cNvSpPr>
            <a:spLocks noChangeArrowheads="1"/>
          </p:cNvSpPr>
          <p:nvPr/>
        </p:nvSpPr>
        <p:spPr bwMode="auto">
          <a:xfrm>
            <a:off x="1828800" y="993775"/>
            <a:ext cx="5562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spcAft>
                <a:spcPts val="600"/>
              </a:spcAft>
            </a:pPr>
            <a:r>
              <a:rPr lang="en-US" altLang="en-US" sz="1700">
                <a:solidFill>
                  <a:srgbClr val="000000"/>
                </a:solidFill>
                <a:latin typeface="Georgia" panose="02040502050405020303" pitchFamily="18" charset="0"/>
              </a:rPr>
              <a:t>Personalized learning powered by students’ </a:t>
            </a:r>
            <a:r>
              <a:rPr lang="en-US" altLang="ja-JP" sz="1700">
                <a:solidFill>
                  <a:srgbClr val="000000"/>
                </a:solidFill>
                <a:latin typeface="Georgia" panose="02040502050405020303" pitchFamily="18" charset="0"/>
              </a:rPr>
              <a:t>curiosity</a:t>
            </a:r>
            <a:endParaRPr lang="en-US" altLang="en-US" sz="1700">
              <a:solidFill>
                <a:srgbClr val="000000"/>
              </a:solidFill>
              <a:latin typeface="Georgia" panose="02040502050405020303" pitchFamily="18" charset="0"/>
            </a:endParaRPr>
          </a:p>
        </p:txBody>
      </p:sp>
      <p:cxnSp>
        <p:nvCxnSpPr>
          <p:cNvPr id="7" name="Straight Connector 6"/>
          <p:cNvCxnSpPr/>
          <p:nvPr/>
        </p:nvCxnSpPr>
        <p:spPr>
          <a:xfrm>
            <a:off x="1828800" y="895350"/>
            <a:ext cx="5562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6085" name="Rectangle 5"/>
          <p:cNvSpPr>
            <a:spLocks noChangeArrowheads="1"/>
          </p:cNvSpPr>
          <p:nvPr/>
        </p:nvSpPr>
        <p:spPr bwMode="auto">
          <a:xfrm>
            <a:off x="304800" y="1657350"/>
            <a:ext cx="381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20000"/>
              </a:lnSpc>
              <a:spcAft>
                <a:spcPts val="1200"/>
              </a:spcAft>
              <a:buFont typeface="Arial" panose="020B0604020202020204" pitchFamily="34" charset="0"/>
              <a:buChar char="•"/>
            </a:pPr>
            <a:r>
              <a:rPr lang="en-US" altLang="en-US" sz="1800">
                <a:solidFill>
                  <a:srgbClr val="000000"/>
                </a:solidFill>
              </a:rPr>
              <a:t>A free experience to make each student’s tour even more rewarding and fun</a:t>
            </a:r>
          </a:p>
          <a:p>
            <a:pPr>
              <a:lnSpc>
                <a:spcPct val="120000"/>
              </a:lnSpc>
              <a:spcAft>
                <a:spcPts val="1200"/>
              </a:spcAft>
              <a:buFont typeface="Arial" panose="020B0604020202020204" pitchFamily="34" charset="0"/>
              <a:buChar char="•"/>
            </a:pPr>
            <a:r>
              <a:rPr lang="en-US" altLang="en-US" sz="1800">
                <a:solidFill>
                  <a:srgbClr val="000000"/>
                </a:solidFill>
              </a:rPr>
              <a:t>Puts a personal lens on the tour, based on individual interests and passions</a:t>
            </a:r>
          </a:p>
        </p:txBody>
      </p:sp>
      <p:sp>
        <p:nvSpPr>
          <p:cNvPr id="2" name="Rectangle 1"/>
          <p:cNvSpPr/>
          <p:nvPr/>
        </p:nvSpPr>
        <p:spPr bwMode="auto">
          <a:xfrm>
            <a:off x="4343400" y="1581150"/>
            <a:ext cx="4191000" cy="2743200"/>
          </a:xfrm>
          <a:prstGeom prst="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solidFill>
                <a:srgbClr val="E7E5E2"/>
              </a:solidFill>
              <a:latin typeface="Arial" charset="0"/>
              <a:ea typeface="ＭＳ Ｐゴシック" charset="0"/>
              <a:cs typeface="ＭＳ Ｐゴシック" charset="0"/>
            </a:endParaRPr>
          </a:p>
        </p:txBody>
      </p:sp>
      <p:sp>
        <p:nvSpPr>
          <p:cNvPr id="49159" name="Rectangle 7"/>
          <p:cNvSpPr>
            <a:spLocks noChangeArrowheads="1"/>
          </p:cNvSpPr>
          <p:nvPr/>
        </p:nvSpPr>
        <p:spPr bwMode="auto">
          <a:xfrm>
            <a:off x="4419600" y="1611313"/>
            <a:ext cx="4038600" cy="2713037"/>
          </a:xfrm>
          <a:prstGeom prst="rect">
            <a:avLst/>
          </a:prstGeom>
          <a:noFill/>
          <a:ln>
            <a:noFill/>
          </a:ln>
          <a:extLst>
            <a:ext uri="{909E8E84-426E-40dd-AFC4-6F175D3DCCD1}"/>
            <a:ext uri="{91240B29-F687-4f45-9708-019B960494DF}"/>
          </a:extLst>
        </p:spPr>
        <p:txBody>
          <a:bodyPr>
            <a:spAutoFit/>
          </a:bodyPr>
          <a:lstStyle>
            <a:lvl1pPr marL="285750" indent="-28575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spcAft>
                <a:spcPts val="800"/>
              </a:spcAft>
              <a:buFont typeface="Arial" charset="0"/>
              <a:buChar char="•"/>
              <a:defRPr/>
            </a:pPr>
            <a:r>
              <a:rPr lang="en-US" altLang="en-US" sz="1600" b="1" dirty="0">
                <a:solidFill>
                  <a:schemeClr val="accent4"/>
                </a:solidFill>
              </a:rPr>
              <a:t>Online</a:t>
            </a:r>
            <a:r>
              <a:rPr lang="en-US" altLang="en-US" sz="1600" dirty="0">
                <a:solidFill>
                  <a:schemeClr val="accent4"/>
                </a:solidFill>
              </a:rPr>
              <a:t>: Connect your own interests to your destination and ask a question that personalizes your tour</a:t>
            </a:r>
          </a:p>
          <a:p>
            <a:pPr>
              <a:lnSpc>
                <a:spcPct val="120000"/>
              </a:lnSpc>
              <a:spcAft>
                <a:spcPts val="800"/>
              </a:spcAft>
              <a:buFont typeface="Arial" charset="0"/>
              <a:buChar char="•"/>
              <a:defRPr/>
            </a:pPr>
            <a:r>
              <a:rPr lang="en-US" altLang="en-US" sz="1600" b="1" dirty="0">
                <a:solidFill>
                  <a:schemeClr val="accent4"/>
                </a:solidFill>
              </a:rPr>
              <a:t>On tour</a:t>
            </a:r>
            <a:r>
              <a:rPr lang="en-US" altLang="en-US" sz="1600" dirty="0">
                <a:solidFill>
                  <a:schemeClr val="accent4"/>
                </a:solidFill>
              </a:rPr>
              <a:t>:</a:t>
            </a:r>
            <a:r>
              <a:rPr lang="en-US" altLang="en-US" sz="1600" b="1" dirty="0">
                <a:solidFill>
                  <a:schemeClr val="accent4"/>
                </a:solidFill>
              </a:rPr>
              <a:t> </a:t>
            </a:r>
            <a:r>
              <a:rPr lang="en-US" altLang="en-US" sz="1600" dirty="0">
                <a:solidFill>
                  <a:schemeClr val="accent4"/>
                </a:solidFill>
              </a:rPr>
              <a:t>Investigate your question through activities like visits to local sites and interviews with locals</a:t>
            </a:r>
          </a:p>
          <a:p>
            <a:pPr>
              <a:lnSpc>
                <a:spcPct val="120000"/>
              </a:lnSpc>
              <a:spcAft>
                <a:spcPts val="800"/>
              </a:spcAft>
              <a:buFont typeface="Arial" charset="0"/>
              <a:buChar char="•"/>
              <a:defRPr/>
            </a:pPr>
            <a:r>
              <a:rPr lang="en-US" altLang="en-US" sz="1600" b="1" dirty="0">
                <a:solidFill>
                  <a:schemeClr val="accent4"/>
                </a:solidFill>
              </a:rPr>
              <a:t>Back home</a:t>
            </a:r>
            <a:r>
              <a:rPr lang="en-US" altLang="en-US" sz="1600" dirty="0">
                <a:solidFill>
                  <a:schemeClr val="accent4"/>
                </a:solidFill>
              </a:rPr>
              <a:t>:</a:t>
            </a:r>
            <a:r>
              <a:rPr lang="en-US" altLang="en-US" sz="1600" b="1" dirty="0">
                <a:solidFill>
                  <a:schemeClr val="accent4"/>
                </a:solidFill>
              </a:rPr>
              <a:t> </a:t>
            </a:r>
            <a:r>
              <a:rPr lang="en-US" altLang="en-US" sz="1600" dirty="0">
                <a:solidFill>
                  <a:schemeClr val="accent4"/>
                </a:solidFill>
              </a:rPr>
              <a:t>Reflect on and share your findings through a creative final project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2484438" y="742950"/>
            <a:ext cx="42672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6627" name="Rectangle 31"/>
          <p:cNvSpPr>
            <a:spLocks noChangeArrowheads="1"/>
          </p:cNvSpPr>
          <p:nvPr/>
        </p:nvSpPr>
        <p:spPr bwMode="auto">
          <a:xfrm>
            <a:off x="3282950" y="394335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rgbClr val="262626"/>
                </a:solidFill>
                <a:latin typeface="Georgia" panose="02040502050405020303" pitchFamily="18" charset="0"/>
              </a:rPr>
              <a:t>What’s included </a:t>
            </a:r>
          </a:p>
          <a:p>
            <a:pPr algn="ctr"/>
            <a:r>
              <a:rPr lang="en-US" altLang="en-US" sz="1400" dirty="0">
                <a:solidFill>
                  <a:srgbClr val="262626"/>
                </a:solidFill>
                <a:latin typeface="Georgia" panose="02040502050405020303" pitchFamily="18" charset="0"/>
              </a:rPr>
              <a:t>and what’s not</a:t>
            </a:r>
          </a:p>
        </p:txBody>
      </p:sp>
      <p:sp>
        <p:nvSpPr>
          <p:cNvPr id="26628" name="Rectangle 31"/>
          <p:cNvSpPr>
            <a:spLocks noChangeArrowheads="1"/>
          </p:cNvSpPr>
          <p:nvPr/>
        </p:nvSpPr>
        <p:spPr bwMode="auto">
          <a:xfrm>
            <a:off x="1463675" y="394335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rgbClr val="262626"/>
                </a:solidFill>
                <a:latin typeface="Georgia" panose="02040502050405020303" pitchFamily="18" charset="0"/>
              </a:rPr>
              <a:t>The safety </a:t>
            </a:r>
          </a:p>
          <a:p>
            <a:pPr algn="ctr"/>
            <a:r>
              <a:rPr lang="en-US" altLang="en-US" sz="1400" dirty="0">
                <a:solidFill>
                  <a:srgbClr val="262626"/>
                </a:solidFill>
                <a:latin typeface="Georgia" panose="02040502050405020303" pitchFamily="18" charset="0"/>
              </a:rPr>
              <a:t>approach</a:t>
            </a:r>
          </a:p>
        </p:txBody>
      </p:sp>
      <p:sp>
        <p:nvSpPr>
          <p:cNvPr id="26629" name="Rectangle 31"/>
          <p:cNvSpPr>
            <a:spLocks noChangeArrowheads="1"/>
          </p:cNvSpPr>
          <p:nvPr/>
        </p:nvSpPr>
        <p:spPr bwMode="auto">
          <a:xfrm>
            <a:off x="5256213" y="394335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rgbClr val="262626"/>
                </a:solidFill>
                <a:latin typeface="Georgia" panose="02040502050405020303" pitchFamily="18" charset="0"/>
              </a:rPr>
              <a:t>How to reserve </a:t>
            </a:r>
          </a:p>
          <a:p>
            <a:pPr algn="ctr"/>
            <a:r>
              <a:rPr lang="en-US" altLang="en-US" sz="1400" dirty="0">
                <a:solidFill>
                  <a:srgbClr val="262626"/>
                </a:solidFill>
                <a:latin typeface="Georgia" panose="02040502050405020303" pitchFamily="18" charset="0"/>
              </a:rPr>
              <a:t>your spot</a:t>
            </a:r>
          </a:p>
        </p:txBody>
      </p:sp>
      <p:sp>
        <p:nvSpPr>
          <p:cNvPr id="26630" name="Rectangle 31"/>
          <p:cNvSpPr>
            <a:spLocks noChangeArrowheads="1"/>
          </p:cNvSpPr>
          <p:nvPr/>
        </p:nvSpPr>
        <p:spPr bwMode="auto">
          <a:xfrm>
            <a:off x="3605213" y="2190750"/>
            <a:ext cx="18446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0000"/>
              </a:lnSpc>
            </a:pPr>
            <a:r>
              <a:rPr lang="en-US" altLang="en-US" sz="1400" dirty="0">
                <a:solidFill>
                  <a:srgbClr val="262626"/>
                </a:solidFill>
                <a:latin typeface="Georgia" panose="02040502050405020303" pitchFamily="18" charset="0"/>
              </a:rPr>
              <a:t>Our tour</a:t>
            </a:r>
          </a:p>
        </p:txBody>
      </p:sp>
      <p:sp>
        <p:nvSpPr>
          <p:cNvPr id="26631" name="Rectangle 31"/>
          <p:cNvSpPr>
            <a:spLocks noChangeArrowheads="1"/>
          </p:cNvSpPr>
          <p:nvPr/>
        </p:nvSpPr>
        <p:spPr bwMode="auto">
          <a:xfrm>
            <a:off x="2019300" y="2114550"/>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rgbClr val="262626"/>
                </a:solidFill>
                <a:latin typeface="Georgia" panose="02040502050405020303" pitchFamily="18" charset="0"/>
              </a:rPr>
              <a:t>Why travel is important</a:t>
            </a:r>
          </a:p>
        </p:txBody>
      </p:sp>
      <p:sp>
        <p:nvSpPr>
          <p:cNvPr id="26632" name="Rectangle 31"/>
          <p:cNvSpPr>
            <a:spLocks noChangeArrowheads="1"/>
          </p:cNvSpPr>
          <p:nvPr/>
        </p:nvSpPr>
        <p:spPr bwMode="auto">
          <a:xfrm>
            <a:off x="5638800" y="211455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rgbClr val="262626"/>
                </a:solidFill>
                <a:latin typeface="Georgia" panose="02040502050405020303" pitchFamily="18" charset="0"/>
              </a:rPr>
              <a:t>Our educational partner</a:t>
            </a:r>
          </a:p>
        </p:txBody>
      </p:sp>
      <p:pic>
        <p:nvPicPr>
          <p:cNvPr id="26633" name="Picture 41" descr="Untitled-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7174" y="9913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5" descr="Untitled-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3362" y="2802592"/>
            <a:ext cx="106203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8" descr="Untitled-9.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0750" y="2801143"/>
            <a:ext cx="10604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7887" y="953794"/>
            <a:ext cx="1076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9388" y="971550"/>
            <a:ext cx="1076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a:xfrm>
            <a:off x="2174875" y="133350"/>
            <a:ext cx="4876800"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a:defRPr/>
            </a:pPr>
            <a:r>
              <a:rPr lang="en-US" b="0" i="0" dirty="0">
                <a:solidFill>
                  <a:schemeClr val="accent4">
                    <a:lumMod val="95000"/>
                    <a:lumOff val="5000"/>
                  </a:schemeClr>
                </a:solidFill>
                <a:latin typeface="Georgia" charset="0"/>
                <a:ea typeface="Georgia" charset="0"/>
                <a:cs typeface="Georgia" charset="0"/>
              </a:rPr>
              <a:t>Our meeting will cover</a:t>
            </a:r>
          </a:p>
        </p:txBody>
      </p:sp>
      <p:pic>
        <p:nvPicPr>
          <p:cNvPr id="26639"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92563" y="2800350"/>
            <a:ext cx="103663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73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306584459-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60396"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txBox="1">
            <a:spLocks/>
          </p:cNvSpPr>
          <p:nvPr/>
        </p:nvSpPr>
        <p:spPr bwMode="auto">
          <a:xfrm>
            <a:off x="4191000" y="2266950"/>
            <a:ext cx="3962400" cy="990600"/>
          </a:xfrm>
          <a:prstGeom prst="rect">
            <a:avLst/>
          </a:prstGeom>
          <a:noFill/>
          <a:ln>
            <a:noFill/>
          </a:ln>
          <a:effectLst>
            <a:glow rad="228600">
              <a:schemeClr val="accent4">
                <a:satMod val="175000"/>
                <a:alpha val="40000"/>
              </a:schemeClr>
            </a:glow>
          </a:effectLst>
          <a:extLst>
            <a:ext uri="{909E8E84-426E-40dd-AFC4-6F175D3DCCD1}"/>
            <a:ext uri="{91240B29-F687-4f45-9708-019B960494DF}"/>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3538"/>
              </a:lnSpc>
              <a:defRPr/>
            </a:pPr>
            <a:r>
              <a:rPr lang="en-US" altLang="en-US" sz="3200" dirty="0">
                <a:solidFill>
                  <a:srgbClr val="FFFFFF"/>
                </a:solidFill>
                <a:latin typeface="Georgia" panose="02040502050405020303" pitchFamily="18" charset="0"/>
              </a:rPr>
              <a:t>EF’s commitment </a:t>
            </a:r>
          </a:p>
          <a:p>
            <a:pPr>
              <a:lnSpc>
                <a:spcPts val="3538"/>
              </a:lnSpc>
              <a:defRPr/>
            </a:pPr>
            <a:r>
              <a:rPr lang="en-US" altLang="en-US" sz="3200" dirty="0">
                <a:solidFill>
                  <a:srgbClr val="FFFFFF"/>
                </a:solidFill>
                <a:latin typeface="Georgia" panose="02040502050405020303" pitchFamily="18" charset="0"/>
              </a:rPr>
              <a:t>to our safety</a:t>
            </a:r>
          </a:p>
        </p:txBody>
      </p:sp>
      <p:sp>
        <p:nvSpPr>
          <p:cNvPr id="6" name="Title 1"/>
          <p:cNvSpPr txBox="1">
            <a:spLocks/>
          </p:cNvSpPr>
          <p:nvPr/>
        </p:nvSpPr>
        <p:spPr bwMode="auto">
          <a:xfrm>
            <a:off x="4191000" y="3338513"/>
            <a:ext cx="4191000" cy="1138237"/>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defRPr/>
            </a:pPr>
            <a:r>
              <a:rPr lang="en-US" altLang="en-US" sz="1800" dirty="0">
                <a:solidFill>
                  <a:schemeClr val="bg1"/>
                </a:solidFill>
                <a:latin typeface="+mn-lt"/>
              </a:rPr>
              <a:t>With over 50 years of experience and a global presence, EF is there to help us whenever and wherever we need it. </a:t>
            </a:r>
          </a:p>
        </p:txBody>
      </p:sp>
    </p:spTree>
    <p:extLst>
      <p:ext uri="{BB962C8B-B14F-4D97-AF65-F5344CB8AC3E}">
        <p14:creationId xmlns:p14="http://schemas.microsoft.com/office/powerpoint/2010/main" val="3175388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1"/>
          <p:cNvSpPr txBox="1">
            <a:spLocks/>
          </p:cNvSpPr>
          <p:nvPr/>
        </p:nvSpPr>
        <p:spPr bwMode="auto">
          <a:xfrm>
            <a:off x="293688" y="285750"/>
            <a:ext cx="6792912" cy="1066800"/>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en-US" sz="3200" dirty="0">
                <a:solidFill>
                  <a:schemeClr val="accent4">
                    <a:lumMod val="95000"/>
                    <a:lumOff val="5000"/>
                  </a:schemeClr>
                </a:solidFill>
                <a:latin typeface="Georgia" charset="0"/>
              </a:rPr>
              <a:t>Round-the-clock safety with EF</a:t>
            </a:r>
          </a:p>
        </p:txBody>
      </p:sp>
      <p:sp>
        <p:nvSpPr>
          <p:cNvPr id="50179" name="Content Placeholder 9"/>
          <p:cNvSpPr>
            <a:spLocks noGrp="1"/>
          </p:cNvSpPr>
          <p:nvPr/>
        </p:nvSpPr>
        <p:spPr bwMode="auto">
          <a:xfrm>
            <a:off x="338138" y="1123950"/>
            <a:ext cx="43434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Over 50 years of experience</a:t>
            </a:r>
            <a:br>
              <a:rPr lang="en-US" altLang="en-US" sz="1500" b="1">
                <a:solidFill>
                  <a:srgbClr val="000000"/>
                </a:solidFill>
                <a:sym typeface="Arial" panose="020B0604020202020204" pitchFamily="34" charset="0"/>
              </a:rPr>
            </a:br>
            <a:r>
              <a:rPr lang="en-US" altLang="en-US" sz="1500">
                <a:solidFill>
                  <a:srgbClr val="000000"/>
                </a:solidFill>
                <a:sym typeface="Arial" panose="020B0604020202020204" pitchFamily="34" charset="0"/>
              </a:rPr>
              <a:t>With their experience and a global presence, EF is there to help us whenever and wherever we need it</a:t>
            </a:r>
          </a:p>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24/7 Bilingual Tour Director </a:t>
            </a:r>
            <a:br>
              <a:rPr lang="en-US" altLang="en-US" sz="1500" b="1">
                <a:solidFill>
                  <a:srgbClr val="000000"/>
                </a:solidFill>
                <a:sym typeface="Arial" panose="020B0604020202020204" pitchFamily="34" charset="0"/>
              </a:rPr>
            </a:br>
            <a:r>
              <a:rPr lang="en-US" altLang="en-US" sz="1500">
                <a:solidFill>
                  <a:srgbClr val="000000"/>
                </a:solidFill>
                <a:sym typeface="Arial" panose="020B0604020202020204" pitchFamily="34" charset="0"/>
              </a:rPr>
              <a:t>Experienced, knowledgeable, and trained to handle </a:t>
            </a:r>
            <a:r>
              <a:rPr lang="en-US" altLang="en-US" sz="1500">
                <a:solidFill>
                  <a:srgbClr val="000000"/>
                </a:solidFill>
              </a:rPr>
              <a:t>every travel detail on tour</a:t>
            </a:r>
            <a:endParaRPr lang="en-US" altLang="en-US" sz="1500">
              <a:solidFill>
                <a:srgbClr val="000000"/>
              </a:solidFill>
              <a:sym typeface="Arial" panose="020B0604020202020204" pitchFamily="34" charset="0"/>
            </a:endParaRPr>
          </a:p>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Peace of Mind Policy</a:t>
            </a:r>
            <a:r>
              <a:rPr lang="en-US" altLang="en-US" sz="1500">
                <a:solidFill>
                  <a:srgbClr val="000000"/>
                </a:solidFill>
                <a:sym typeface="Arial" panose="020B0604020202020204" pitchFamily="34" charset="0"/>
              </a:rPr>
              <a:t/>
            </a:r>
            <a:br>
              <a:rPr lang="en-US" altLang="en-US" sz="1500">
                <a:solidFill>
                  <a:srgbClr val="000000"/>
                </a:solidFill>
                <a:sym typeface="Arial" panose="020B0604020202020204" pitchFamily="34" charset="0"/>
              </a:rPr>
            </a:br>
            <a:r>
              <a:rPr lang="en-US" altLang="en-US" sz="1500">
                <a:solidFill>
                  <a:srgbClr val="000000"/>
                </a:solidFill>
              </a:rPr>
              <a:t>We can feel secure planning our trip knowing our group has travel flexibility if our plans change due to unforeseen circumstances</a:t>
            </a:r>
            <a:endParaRPr lang="en-US" altLang="en-US" sz="1500">
              <a:solidFill>
                <a:srgbClr val="000000"/>
              </a:solidFill>
              <a:sym typeface="Arial" panose="020B0604020202020204" pitchFamily="34" charset="0"/>
            </a:endParaRPr>
          </a:p>
          <a:p>
            <a:pPr eaLnBrk="1" hangingPunct="1">
              <a:spcBef>
                <a:spcPts val="1000"/>
              </a:spcBef>
              <a:buClr>
                <a:srgbClr val="0D0D0D"/>
              </a:buClr>
              <a:buSzPct val="100000"/>
            </a:pPr>
            <a:endParaRPr lang="en-US" altLang="en-US" sz="1600">
              <a:solidFill>
                <a:srgbClr val="0D0D0D"/>
              </a:solidFill>
              <a:sym typeface="Arial" panose="020B0604020202020204" pitchFamily="34" charset="0"/>
            </a:endParaRPr>
          </a:p>
        </p:txBody>
      </p:sp>
      <p:sp>
        <p:nvSpPr>
          <p:cNvPr id="50180" name="Content Placeholder 9"/>
          <p:cNvSpPr>
            <a:spLocks noGrp="1"/>
          </p:cNvSpPr>
          <p:nvPr/>
        </p:nvSpPr>
        <p:spPr bwMode="auto">
          <a:xfrm>
            <a:off x="4724400" y="1123950"/>
            <a:ext cx="4114800"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Chaperones</a:t>
            </a:r>
            <a:br>
              <a:rPr lang="en-US" altLang="en-US" sz="1500" b="1">
                <a:solidFill>
                  <a:srgbClr val="000000"/>
                </a:solidFill>
                <a:sym typeface="Arial" panose="020B0604020202020204" pitchFamily="34" charset="0"/>
              </a:rPr>
            </a:br>
            <a:r>
              <a:rPr lang="en-US" altLang="en-US" sz="1500">
                <a:solidFill>
                  <a:srgbClr val="000000"/>
                </a:solidFill>
                <a:sym typeface="Arial" panose="020B0604020202020204" pitchFamily="34" charset="0"/>
              </a:rPr>
              <a:t>Allows for more eyes on students</a:t>
            </a:r>
            <a:endParaRPr lang="en-US" altLang="en-US" sz="1500" b="1">
              <a:solidFill>
                <a:srgbClr val="000000"/>
              </a:solidFill>
              <a:sym typeface="Arial" panose="020B0604020202020204" pitchFamily="34" charset="0"/>
            </a:endParaRPr>
          </a:p>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24-hour on-call service </a:t>
            </a:r>
            <a:br>
              <a:rPr lang="en-US" altLang="en-US" sz="1500" b="1">
                <a:solidFill>
                  <a:srgbClr val="000000"/>
                </a:solidFill>
                <a:sym typeface="Arial" panose="020B0604020202020204" pitchFamily="34" charset="0"/>
              </a:rPr>
            </a:br>
            <a:r>
              <a:rPr lang="en-US" altLang="en-US" sz="1500">
                <a:solidFill>
                  <a:srgbClr val="000000"/>
                </a:solidFill>
                <a:sym typeface="Arial" panose="020B0604020202020204" pitchFamily="34" charset="0"/>
              </a:rPr>
              <a:t>Around the clock </a:t>
            </a:r>
            <a:r>
              <a:rPr lang="en-US" altLang="en-US" sz="1500">
                <a:solidFill>
                  <a:srgbClr val="000000"/>
                </a:solidFill>
              </a:rPr>
              <a:t>access to local EF          offices as well as our worldwide and North American headquarters</a:t>
            </a:r>
            <a:endParaRPr lang="en-US" altLang="en-US" sz="1500">
              <a:solidFill>
                <a:srgbClr val="000000"/>
              </a:solidFill>
              <a:sym typeface="Arial" panose="020B0604020202020204" pitchFamily="34" charset="0"/>
            </a:endParaRPr>
          </a:p>
          <a:p>
            <a:pPr eaLnBrk="1" hangingPunct="1">
              <a:lnSpc>
                <a:spcPct val="120000"/>
              </a:lnSpc>
              <a:spcBef>
                <a:spcPts val="1000"/>
              </a:spcBef>
              <a:buClr>
                <a:srgbClr val="0D0D0D"/>
              </a:buClr>
              <a:buSzPct val="100000"/>
              <a:buFont typeface="Arial" panose="020B0604020202020204" pitchFamily="34" charset="0"/>
              <a:buChar char="•"/>
            </a:pPr>
            <a:r>
              <a:rPr lang="en-US" altLang="en-US" sz="1500" b="1">
                <a:solidFill>
                  <a:srgbClr val="000000"/>
                </a:solidFill>
                <a:sym typeface="Arial" panose="020B0604020202020204" pitchFamily="34" charset="0"/>
              </a:rPr>
              <a:t>Travel wristbands and backpacks</a:t>
            </a:r>
            <a:br>
              <a:rPr lang="en-US" altLang="en-US" sz="1500" b="1">
                <a:solidFill>
                  <a:srgbClr val="000000"/>
                </a:solidFill>
                <a:sym typeface="Arial" panose="020B0604020202020204" pitchFamily="34" charset="0"/>
              </a:rPr>
            </a:br>
            <a:r>
              <a:rPr lang="en-US" altLang="en-US" sz="1500">
                <a:solidFill>
                  <a:srgbClr val="000000"/>
                </a:solidFill>
                <a:sym typeface="Arial" panose="020B0604020202020204" pitchFamily="34" charset="0"/>
              </a:rPr>
              <a:t>To help us stay together easily. Plus, wristbands have easy-to-access </a:t>
            </a:r>
            <a:r>
              <a:rPr lang="en-US" altLang="en-US" sz="1500">
                <a:solidFill>
                  <a:srgbClr val="000000"/>
                </a:solidFill>
              </a:rPr>
              <a:t>EF contact information for each country</a:t>
            </a:r>
            <a:endParaRPr lang="en-US" altLang="en-US" sz="1500">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143500"/>
          </a:xfrm>
          <a:prstGeom prst="rect">
            <a:avLst/>
          </a:prstGeom>
          <a:solidFill>
            <a:schemeClr val="bg2">
              <a:lumMod val="7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52226" name="Title 1"/>
          <p:cNvSpPr txBox="1">
            <a:spLocks/>
          </p:cNvSpPr>
          <p:nvPr/>
        </p:nvSpPr>
        <p:spPr bwMode="auto">
          <a:xfrm>
            <a:off x="1447800" y="2038350"/>
            <a:ext cx="6248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solidFill>
                  <a:schemeClr val="bg1"/>
                </a:solidFill>
                <a:latin typeface="Georgia" panose="02040502050405020303" pitchFamily="18" charset="0"/>
              </a:rPr>
              <a:t>What’</a:t>
            </a:r>
            <a:r>
              <a:rPr lang="en-US" altLang="ja-JP" sz="3600" dirty="0">
                <a:solidFill>
                  <a:schemeClr val="bg1"/>
                </a:solidFill>
                <a:latin typeface="Georgia" panose="02040502050405020303" pitchFamily="18" charset="0"/>
              </a:rPr>
              <a:t>s included &amp; what’s not</a:t>
            </a:r>
            <a:endParaRPr lang="en-US" altLang="en-US" sz="3600" dirty="0">
              <a:solidFill>
                <a:schemeClr val="bg1"/>
              </a:solidFill>
              <a:latin typeface="Georgia" panose="02040502050405020303" pitchFamily="18" charset="0"/>
            </a:endParaRPr>
          </a:p>
        </p:txBody>
      </p:sp>
      <p:cxnSp>
        <p:nvCxnSpPr>
          <p:cNvPr id="5" name="Straight Connector 4"/>
          <p:cNvCxnSpPr/>
          <p:nvPr/>
        </p:nvCxnSpPr>
        <p:spPr>
          <a:xfrm>
            <a:off x="1752600" y="2647950"/>
            <a:ext cx="5791200" cy="0"/>
          </a:xfrm>
          <a:prstGeom prst="line">
            <a:avLst/>
          </a:prstGeom>
          <a:ln w="3175">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74079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603250" y="209550"/>
            <a:ext cx="80200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dirty="0">
                <a:solidFill>
                  <a:srgbClr val="0D0D0D"/>
                </a:solidFill>
                <a:latin typeface="Georgia" panose="02040502050405020303" pitchFamily="18" charset="0"/>
              </a:rPr>
              <a:t>What’</a:t>
            </a:r>
            <a:r>
              <a:rPr lang="en-US" altLang="ja-JP" sz="3200" dirty="0">
                <a:solidFill>
                  <a:srgbClr val="0D0D0D"/>
                </a:solidFill>
                <a:latin typeface="Georgia" panose="02040502050405020303" pitchFamily="18" charset="0"/>
              </a:rPr>
              <a:t>s included in the Program Price</a:t>
            </a:r>
            <a:endParaRPr lang="en-US" altLang="en-US" sz="3200" dirty="0">
              <a:solidFill>
                <a:srgbClr val="0D0D0D"/>
              </a:solidFill>
              <a:latin typeface="Georgia" panose="02040502050405020303" pitchFamily="18" charset="0"/>
            </a:endParaRPr>
          </a:p>
        </p:txBody>
      </p:sp>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4" y="1075859"/>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5"/>
          <p:cNvSpPr txBox="1">
            <a:spLocks noChangeArrowheads="1"/>
          </p:cNvSpPr>
          <p:nvPr/>
        </p:nvSpPr>
        <p:spPr bwMode="auto">
          <a:xfrm>
            <a:off x="4876800" y="804396"/>
            <a:ext cx="3810000"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4300"/>
              </a:lnSpc>
            </a:pPr>
            <a:r>
              <a:rPr lang="en-US" altLang="en-US" sz="1800" dirty="0">
                <a:solidFill>
                  <a:schemeClr val="accent4"/>
                </a:solidFill>
                <a:sym typeface="Arial" panose="020B0604020202020204" pitchFamily="34" charset="0"/>
              </a:rPr>
              <a:t>Breakfast and dinner daily</a:t>
            </a:r>
          </a:p>
          <a:p>
            <a:pPr>
              <a:lnSpc>
                <a:spcPts val="4300"/>
              </a:lnSpc>
            </a:pPr>
            <a:r>
              <a:rPr lang="en-US" altLang="en-US" sz="1800" dirty="0">
                <a:solidFill>
                  <a:srgbClr val="000000"/>
                </a:solidFill>
                <a:sym typeface="Arial" panose="020B0604020202020204" pitchFamily="34" charset="0"/>
              </a:rPr>
              <a:t>24-hour on-tour assistance</a:t>
            </a:r>
          </a:p>
          <a:p>
            <a:pPr>
              <a:lnSpc>
                <a:spcPts val="4300"/>
              </a:lnSpc>
            </a:pPr>
            <a:r>
              <a:rPr lang="en-US" altLang="en-US" sz="1800" dirty="0">
                <a:solidFill>
                  <a:srgbClr val="0D0D0D"/>
                </a:solidFill>
                <a:sym typeface="Arial" panose="020B0604020202020204" pitchFamily="34" charset="0"/>
              </a:rPr>
              <a:t>Traveller Support Team</a:t>
            </a:r>
          </a:p>
          <a:p>
            <a:pPr>
              <a:lnSpc>
                <a:spcPts val="4300"/>
              </a:lnSpc>
            </a:pPr>
            <a:r>
              <a:rPr lang="en-US" altLang="en-US" sz="1800" dirty="0">
                <a:solidFill>
                  <a:srgbClr val="0D0D0D"/>
                </a:solidFill>
                <a:sym typeface="Arial" panose="020B0604020202020204" pitchFamily="34" charset="0"/>
              </a:rPr>
              <a:t>Tour Donation page</a:t>
            </a:r>
          </a:p>
          <a:p>
            <a:pPr>
              <a:lnSpc>
                <a:spcPts val="4300"/>
              </a:lnSpc>
            </a:pPr>
            <a:r>
              <a:rPr lang="en-US" altLang="en-US" sz="1800" dirty="0" err="1">
                <a:solidFill>
                  <a:schemeClr val="accent4"/>
                </a:solidFill>
                <a:sym typeface="Arial" panose="020B0604020202020204" pitchFamily="34" charset="0"/>
              </a:rPr>
              <a:t>weShare</a:t>
            </a:r>
            <a:endParaRPr lang="en-US" altLang="en-US" sz="1800" dirty="0">
              <a:solidFill>
                <a:schemeClr val="accent4"/>
              </a:solidFill>
              <a:sym typeface="Arial" panose="020B0604020202020204" pitchFamily="34" charset="0"/>
            </a:endParaRPr>
          </a:p>
          <a:p>
            <a:pPr>
              <a:lnSpc>
                <a:spcPts val="4300"/>
              </a:lnSpc>
            </a:pPr>
            <a:r>
              <a:rPr lang="en-US" altLang="en-US" sz="1800" dirty="0">
                <a:solidFill>
                  <a:srgbClr val="0D0D0D"/>
                </a:solidFill>
                <a:sym typeface="Arial" panose="020B0604020202020204" pitchFamily="34" charset="0"/>
              </a:rPr>
              <a:t>Travel gear</a:t>
            </a:r>
          </a:p>
          <a:p>
            <a:pPr eaLnBrk="1">
              <a:lnSpc>
                <a:spcPct val="120000"/>
              </a:lnSpc>
            </a:pPr>
            <a:endParaRPr lang="en-US" altLang="en-US" sz="1500" dirty="0">
              <a:solidFill>
                <a:srgbClr val="0D0D0D"/>
              </a:solidFill>
              <a:sym typeface="Arial" panose="020B0604020202020204" pitchFamily="34" charset="0"/>
            </a:endParaRPr>
          </a:p>
          <a:p>
            <a:pPr>
              <a:lnSpc>
                <a:spcPct val="120000"/>
              </a:lnSpc>
            </a:pPr>
            <a:endParaRPr lang="en-US" altLang="en-US" sz="1500" b="1" dirty="0">
              <a:solidFill>
                <a:srgbClr val="0D0D0D"/>
              </a:solidFill>
              <a:sym typeface="Arial" panose="020B0604020202020204" pitchFamily="34" charset="0"/>
            </a:endParaRPr>
          </a:p>
        </p:txBody>
      </p:sp>
      <p:pic>
        <p:nvPicPr>
          <p:cNvPr id="5632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52321"/>
            <a:ext cx="2555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952500" y="873124"/>
            <a:ext cx="73533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56328" name="TextBox 5"/>
          <p:cNvSpPr txBox="1">
            <a:spLocks noChangeArrowheads="1"/>
          </p:cNvSpPr>
          <p:nvPr/>
        </p:nvSpPr>
        <p:spPr bwMode="auto">
          <a:xfrm>
            <a:off x="685801" y="788521"/>
            <a:ext cx="361473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4200"/>
              </a:lnSpc>
            </a:pPr>
            <a:r>
              <a:rPr lang="en-US" altLang="en-US" sz="1800" dirty="0">
                <a:solidFill>
                  <a:srgbClr val="000000"/>
                </a:solidFill>
                <a:sym typeface="Arial" panose="020B0604020202020204" pitchFamily="34" charset="0"/>
              </a:rPr>
              <a:t>Round-trip airfare</a:t>
            </a:r>
          </a:p>
          <a:p>
            <a:pPr>
              <a:lnSpc>
                <a:spcPts val="4200"/>
              </a:lnSpc>
            </a:pPr>
            <a:r>
              <a:rPr lang="en-US" altLang="en-US" sz="1800" dirty="0">
                <a:solidFill>
                  <a:srgbClr val="000000"/>
                </a:solidFill>
                <a:sym typeface="Arial" panose="020B0604020202020204" pitchFamily="34" charset="0"/>
              </a:rPr>
              <a:t>On-tour transportation</a:t>
            </a:r>
          </a:p>
          <a:p>
            <a:pPr>
              <a:lnSpc>
                <a:spcPts val="4200"/>
              </a:lnSpc>
            </a:pPr>
            <a:r>
              <a:rPr lang="en-US" altLang="en-US" sz="1800" dirty="0">
                <a:solidFill>
                  <a:srgbClr val="000000"/>
                </a:solidFill>
                <a:sym typeface="Arial" panose="020B0604020202020204" pitchFamily="34" charset="0"/>
              </a:rPr>
              <a:t>Safe, quality hotel rooms</a:t>
            </a:r>
          </a:p>
          <a:p>
            <a:pPr>
              <a:lnSpc>
                <a:spcPts val="4200"/>
              </a:lnSpc>
            </a:pPr>
            <a:r>
              <a:rPr lang="en-US" altLang="en-US" sz="1800" dirty="0">
                <a:solidFill>
                  <a:srgbClr val="0D0D0D"/>
                </a:solidFill>
                <a:sym typeface="Arial" panose="020B0604020202020204" pitchFamily="34" charset="0"/>
              </a:rPr>
              <a:t>Full-time, bilingual Tour Director</a:t>
            </a:r>
          </a:p>
          <a:p>
            <a:pPr>
              <a:lnSpc>
                <a:spcPts val="4200"/>
              </a:lnSpc>
            </a:pPr>
            <a:r>
              <a:rPr lang="en-US" altLang="en-US" sz="1800" dirty="0">
                <a:solidFill>
                  <a:srgbClr val="0D0D0D"/>
                </a:solidFill>
                <a:sym typeface="Arial" panose="020B0604020202020204" pitchFamily="34" charset="0"/>
              </a:rPr>
              <a:t>Educational itinerary</a:t>
            </a:r>
            <a:endParaRPr lang="en-US" altLang="en-US" sz="1800" dirty="0">
              <a:solidFill>
                <a:srgbClr val="000000"/>
              </a:solidFill>
              <a:sym typeface="Arial" panose="020B0604020202020204" pitchFamily="34" charset="0"/>
            </a:endParaRPr>
          </a:p>
          <a:p>
            <a:pPr>
              <a:lnSpc>
                <a:spcPts val="4200"/>
              </a:lnSpc>
            </a:pPr>
            <a:r>
              <a:rPr lang="en-US" altLang="en-US" sz="1800" dirty="0">
                <a:solidFill>
                  <a:srgbClr val="000000"/>
                </a:solidFill>
                <a:sym typeface="Arial" panose="020B0604020202020204" pitchFamily="34" charset="0"/>
              </a:rPr>
              <a:t>Guided tours and activities</a:t>
            </a:r>
            <a:endParaRPr lang="en-US" altLang="en-US" sz="1800" dirty="0">
              <a:solidFill>
                <a:srgbClr val="0D0D0D"/>
              </a:solidFill>
              <a:sym typeface="Arial" panose="020B0604020202020204" pitchFamily="34" charset="0"/>
            </a:endParaRPr>
          </a:p>
        </p:txBody>
      </p:sp>
      <p:pic>
        <p:nvPicPr>
          <p:cNvPr id="5632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1" y="1017121"/>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939" y="2083921"/>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9145" y="3789083"/>
            <a:ext cx="2698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764" y="1550521"/>
            <a:ext cx="260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1639" y="3150720"/>
            <a:ext cx="2555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4651" y="2617321"/>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57714" y="2117259"/>
            <a:ext cx="2698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57714" y="1620371"/>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65650" y="2693521"/>
            <a:ext cx="2555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9" name="Picture 2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3700" y="3684121"/>
            <a:ext cx="266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p:cNvSpPr txBox="1">
            <a:spLocks noChangeArrowheads="1"/>
          </p:cNvSpPr>
          <p:nvPr/>
        </p:nvSpPr>
        <p:spPr bwMode="auto">
          <a:xfrm>
            <a:off x="768351" y="970480"/>
            <a:ext cx="361473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4200"/>
              </a:lnSpc>
            </a:pPr>
            <a:r>
              <a:rPr lang="en-US" altLang="en-US" sz="1050" dirty="0">
                <a:solidFill>
                  <a:schemeClr val="accent4"/>
                </a:solidFill>
              </a:rPr>
              <a:t>Includes departure taxes and airport fees</a:t>
            </a:r>
          </a:p>
        </p:txBody>
      </p:sp>
      <p:sp>
        <p:nvSpPr>
          <p:cNvPr id="19" name="TextBox 5"/>
          <p:cNvSpPr txBox="1">
            <a:spLocks noChangeArrowheads="1"/>
          </p:cNvSpPr>
          <p:nvPr/>
        </p:nvSpPr>
        <p:spPr bwMode="auto">
          <a:xfrm>
            <a:off x="1981200" y="4154394"/>
            <a:ext cx="68183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en-US" sz="788" dirty="0">
                <a:solidFill>
                  <a:schemeClr val="accent4"/>
                </a:solidFill>
              </a:rPr>
              <a:t>Office de la protection du </a:t>
            </a:r>
            <a:r>
              <a:rPr lang="en-US" altLang="en-US" sz="788" dirty="0" err="1">
                <a:solidFill>
                  <a:schemeClr val="accent4"/>
                </a:solidFill>
              </a:rPr>
              <a:t>consommateur</a:t>
            </a:r>
            <a:r>
              <a:rPr lang="en-US" altLang="en-US" sz="788" dirty="0">
                <a:solidFill>
                  <a:schemeClr val="accent4"/>
                </a:solidFill>
              </a:rPr>
              <a:t> (OPC) Travel Agent Compensation Fund (FICAV) contribution of $1 per $1000 for residents of Québec.</a:t>
            </a:r>
          </a:p>
          <a:p>
            <a:pPr algn="r"/>
            <a:r>
              <a:rPr lang="en-US" altLang="en-US" sz="788" dirty="0">
                <a:solidFill>
                  <a:schemeClr val="accent4"/>
                </a:solidFill>
              </a:rPr>
              <a:t>Price includes HST/GST where applicable. No HST/GST applicable on international travel. </a:t>
            </a:r>
          </a:p>
        </p:txBody>
      </p:sp>
    </p:spTree>
    <p:extLst>
      <p:ext uri="{BB962C8B-B14F-4D97-AF65-F5344CB8AC3E}">
        <p14:creationId xmlns:p14="http://schemas.microsoft.com/office/powerpoint/2010/main" val="407843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9"/>
          <p:cNvSpPr>
            <a:spLocks noGrp="1"/>
          </p:cNvSpPr>
          <p:nvPr/>
        </p:nvSpPr>
        <p:spPr bwMode="auto">
          <a:xfrm>
            <a:off x="659167" y="1581150"/>
            <a:ext cx="4114800" cy="1295400"/>
          </a:xfrm>
          <a:prstGeom prst="rect">
            <a:avLst/>
          </a:prstGeom>
          <a:noFill/>
          <a:ln>
            <a:noFill/>
          </a:ln>
          <a:extLst/>
        </p:spPr>
        <p:txBody>
          <a:bodyPr/>
          <a:lstStyle>
            <a:lvl1pPr marL="228600" indent="-228600" defTabSz="457200">
              <a:defRPr sz="2400">
                <a:solidFill>
                  <a:schemeClr val="tx1"/>
                </a:solidFill>
                <a:latin typeface="Arial" charset="0"/>
                <a:ea typeface="ＭＳ Ｐゴシック" charset="-128"/>
              </a:defRPr>
            </a:lvl1pPr>
            <a:lvl2pPr marL="514350" defTabSz="457200">
              <a:defRPr sz="2400">
                <a:solidFill>
                  <a:schemeClr val="tx1"/>
                </a:solidFill>
                <a:latin typeface="Arial" charset="0"/>
                <a:ea typeface="ＭＳ Ｐゴシック" charset="-128"/>
              </a:defRPr>
            </a:lvl2pPr>
            <a:lvl3pPr marL="1143000" indent="-228600" defTabSz="457200">
              <a:defRPr sz="2400">
                <a:solidFill>
                  <a:schemeClr val="tx1"/>
                </a:solidFill>
                <a:latin typeface="Arial" charset="0"/>
                <a:ea typeface="ＭＳ Ｐゴシック" charset="-128"/>
              </a:defRPr>
            </a:lvl3pPr>
            <a:lvl4pPr marL="1600200" indent="-228600" defTabSz="457200">
              <a:defRPr sz="2400">
                <a:solidFill>
                  <a:schemeClr val="tx1"/>
                </a:solidFill>
                <a:latin typeface="Arial" charset="0"/>
                <a:ea typeface="ＭＳ Ｐゴシック" charset="-128"/>
              </a:defRPr>
            </a:lvl4pPr>
            <a:lvl5pPr marL="2057400" indent="-228600" defTabSz="4572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20000"/>
              </a:lnSpc>
              <a:spcBef>
                <a:spcPct val="20000"/>
              </a:spcBef>
              <a:spcAft>
                <a:spcPts val="600"/>
              </a:spcAft>
              <a:buFont typeface="Arial" charset="0"/>
              <a:buChar char="•"/>
              <a:defRPr/>
            </a:pPr>
            <a:r>
              <a:rPr lang="en-US" altLang="en-US" sz="1600" dirty="0">
                <a:solidFill>
                  <a:schemeClr val="accent4">
                    <a:lumMod val="95000"/>
                    <a:lumOff val="5000"/>
                  </a:schemeClr>
                </a:solidFill>
              </a:rPr>
              <a:t>Tour cancellation and interruption</a:t>
            </a:r>
          </a:p>
          <a:p>
            <a:pPr eaLnBrk="1" hangingPunct="1">
              <a:lnSpc>
                <a:spcPct val="120000"/>
              </a:lnSpc>
              <a:spcBef>
                <a:spcPct val="20000"/>
              </a:spcBef>
              <a:spcAft>
                <a:spcPts val="600"/>
              </a:spcAft>
              <a:buFont typeface="Arial" charset="0"/>
              <a:buChar char="•"/>
              <a:defRPr/>
            </a:pPr>
            <a:r>
              <a:rPr lang="en-US" altLang="en-US" sz="1600" dirty="0">
                <a:solidFill>
                  <a:schemeClr val="accent4">
                    <a:lumMod val="95000"/>
                    <a:lumOff val="5000"/>
                  </a:schemeClr>
                </a:solidFill>
                <a:sym typeface="Arial" charset="0"/>
              </a:rPr>
              <a:t>Illness and accident</a:t>
            </a:r>
          </a:p>
        </p:txBody>
      </p:sp>
      <p:sp>
        <p:nvSpPr>
          <p:cNvPr id="4" name="Title 1"/>
          <p:cNvSpPr txBox="1">
            <a:spLocks/>
          </p:cNvSpPr>
          <p:nvPr/>
        </p:nvSpPr>
        <p:spPr bwMode="auto">
          <a:xfrm>
            <a:off x="704295" y="361950"/>
            <a:ext cx="8153400" cy="1066800"/>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2800" dirty="0">
                <a:solidFill>
                  <a:schemeClr val="accent4">
                    <a:lumMod val="95000"/>
                    <a:lumOff val="5000"/>
                  </a:schemeClr>
                </a:solidFill>
                <a:latin typeface="Georgia" charset="0"/>
                <a:ea typeface="Georgia" charset="0"/>
                <a:cs typeface="Georgia" charset="0"/>
              </a:rPr>
              <a:t>What the Global Travel Protection Plan covers</a:t>
            </a:r>
          </a:p>
        </p:txBody>
      </p:sp>
      <p:sp>
        <p:nvSpPr>
          <p:cNvPr id="5" name="Content Placeholder 9"/>
          <p:cNvSpPr>
            <a:spLocks noGrp="1"/>
          </p:cNvSpPr>
          <p:nvPr/>
        </p:nvSpPr>
        <p:spPr bwMode="auto">
          <a:xfrm>
            <a:off x="4469167" y="1581150"/>
            <a:ext cx="4648200" cy="1524000"/>
          </a:xfrm>
          <a:prstGeom prst="rect">
            <a:avLst/>
          </a:prstGeom>
          <a:noFill/>
          <a:ln>
            <a:noFill/>
          </a:ln>
          <a:extLst/>
        </p:spPr>
        <p:txBody>
          <a:bodyPr/>
          <a:lstStyle>
            <a:lvl1pPr marL="228600" indent="-228600" defTabSz="457200">
              <a:defRPr sz="2400">
                <a:solidFill>
                  <a:schemeClr val="tx1"/>
                </a:solidFill>
                <a:latin typeface="Arial" charset="0"/>
                <a:ea typeface="ＭＳ Ｐゴシック" charset="-128"/>
              </a:defRPr>
            </a:lvl1pPr>
            <a:lvl2pPr marL="514350" defTabSz="457200">
              <a:defRPr sz="2400">
                <a:solidFill>
                  <a:schemeClr val="tx1"/>
                </a:solidFill>
                <a:latin typeface="Arial" charset="0"/>
                <a:ea typeface="ＭＳ Ｐゴシック" charset="-128"/>
              </a:defRPr>
            </a:lvl2pPr>
            <a:lvl3pPr marL="1143000" indent="-228600" defTabSz="457200">
              <a:defRPr sz="2400">
                <a:solidFill>
                  <a:schemeClr val="tx1"/>
                </a:solidFill>
                <a:latin typeface="Arial" charset="0"/>
                <a:ea typeface="ＭＳ Ｐゴシック" charset="-128"/>
              </a:defRPr>
            </a:lvl3pPr>
            <a:lvl4pPr marL="1600200" indent="-228600" defTabSz="457200">
              <a:defRPr sz="2400">
                <a:solidFill>
                  <a:schemeClr val="tx1"/>
                </a:solidFill>
                <a:latin typeface="Arial" charset="0"/>
                <a:ea typeface="ＭＳ Ｐゴシック" charset="-128"/>
              </a:defRPr>
            </a:lvl4pPr>
            <a:lvl5pPr marL="2057400" indent="-228600" defTabSz="4572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20000"/>
              </a:lnSpc>
              <a:spcBef>
                <a:spcPct val="20000"/>
              </a:spcBef>
              <a:spcAft>
                <a:spcPts val="600"/>
              </a:spcAft>
              <a:buFont typeface="Arial" charset="0"/>
              <a:buChar char="•"/>
              <a:defRPr/>
            </a:pPr>
            <a:r>
              <a:rPr lang="en-US" altLang="en-US" sz="1600" dirty="0">
                <a:solidFill>
                  <a:schemeClr val="accent4">
                    <a:lumMod val="95000"/>
                    <a:lumOff val="5000"/>
                  </a:schemeClr>
                </a:solidFill>
                <a:sym typeface="Arial" charset="0"/>
              </a:rPr>
              <a:t>Baggage and property</a:t>
            </a:r>
          </a:p>
          <a:p>
            <a:pPr eaLnBrk="1" hangingPunct="1">
              <a:lnSpc>
                <a:spcPct val="120000"/>
              </a:lnSpc>
              <a:spcBef>
                <a:spcPct val="20000"/>
              </a:spcBef>
              <a:spcAft>
                <a:spcPts val="600"/>
              </a:spcAft>
              <a:buFont typeface="Arial" charset="0"/>
              <a:buChar char="•"/>
              <a:defRPr/>
            </a:pPr>
            <a:r>
              <a:rPr lang="en-US" altLang="en-US" sz="1600" dirty="0">
                <a:solidFill>
                  <a:schemeClr val="accent4">
                    <a:lumMod val="95000"/>
                    <a:lumOff val="5000"/>
                  </a:schemeClr>
                </a:solidFill>
                <a:sym typeface="Arial" charset="0"/>
              </a:rPr>
              <a:t>24-hour access to an English-speaking representative</a:t>
            </a:r>
          </a:p>
        </p:txBody>
      </p:sp>
      <p:cxnSp>
        <p:nvCxnSpPr>
          <p:cNvPr id="6" name="Straight Connector 5"/>
          <p:cNvCxnSpPr/>
          <p:nvPr/>
        </p:nvCxnSpPr>
        <p:spPr>
          <a:xfrm>
            <a:off x="780495" y="1047750"/>
            <a:ext cx="73152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 name="Content Placeholder 9"/>
          <p:cNvSpPr>
            <a:spLocks noGrp="1"/>
          </p:cNvSpPr>
          <p:nvPr/>
        </p:nvSpPr>
        <p:spPr bwMode="auto">
          <a:xfrm>
            <a:off x="381000" y="3867150"/>
            <a:ext cx="8382000" cy="681878"/>
          </a:xfrm>
          <a:prstGeom prst="rect">
            <a:avLst/>
          </a:prstGeom>
          <a:noFill/>
          <a:ln>
            <a:noFill/>
          </a:ln>
          <a:extLst/>
        </p:spPr>
        <p:txBody>
          <a:bodyPr/>
          <a:lstStyle>
            <a:lvl1pPr marL="228600" indent="-228600" defTabSz="457200">
              <a:defRPr sz="2400">
                <a:solidFill>
                  <a:schemeClr val="tx1"/>
                </a:solidFill>
                <a:latin typeface="Arial" charset="0"/>
                <a:ea typeface="ＭＳ Ｐゴシック" charset="-128"/>
              </a:defRPr>
            </a:lvl1pPr>
            <a:lvl2pPr marL="514350" defTabSz="457200">
              <a:defRPr sz="2400">
                <a:solidFill>
                  <a:schemeClr val="tx1"/>
                </a:solidFill>
                <a:latin typeface="Arial" charset="0"/>
                <a:ea typeface="ＭＳ Ｐゴシック" charset="-128"/>
              </a:defRPr>
            </a:lvl2pPr>
            <a:lvl3pPr marL="1143000" indent="-228600" defTabSz="457200">
              <a:defRPr sz="2400">
                <a:solidFill>
                  <a:schemeClr val="tx1"/>
                </a:solidFill>
                <a:latin typeface="Arial" charset="0"/>
                <a:ea typeface="ＭＳ Ｐゴシック" charset="-128"/>
              </a:defRPr>
            </a:lvl3pPr>
            <a:lvl4pPr marL="1600200" indent="-228600" defTabSz="457200">
              <a:defRPr sz="2400">
                <a:solidFill>
                  <a:schemeClr val="tx1"/>
                </a:solidFill>
                <a:latin typeface="Arial" charset="0"/>
                <a:ea typeface="ＭＳ Ｐゴシック" charset="-128"/>
              </a:defRPr>
            </a:lvl4pPr>
            <a:lvl5pPr marL="2057400" indent="-228600" defTabSz="4572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indent="0" algn="r" eaLnBrk="1" hangingPunct="1">
              <a:spcBef>
                <a:spcPct val="20000"/>
              </a:spcBef>
              <a:spcAft>
                <a:spcPts val="600"/>
              </a:spcAft>
              <a:defRPr/>
            </a:pPr>
            <a:r>
              <a:rPr lang="en-US" altLang="en-US" sz="1000" i="1" dirty="0">
                <a:solidFill>
                  <a:schemeClr val="accent4">
                    <a:lumMod val="95000"/>
                    <a:lumOff val="5000"/>
                  </a:schemeClr>
                </a:solidFill>
                <a:sym typeface="Arial" charset="0"/>
              </a:rPr>
              <a:t>The Global Travel Protection Plan is underwritten by Chubb Insurance Company of Canada. </a:t>
            </a:r>
          </a:p>
          <a:p>
            <a:pPr marL="0" indent="0" algn="r" eaLnBrk="1" hangingPunct="1">
              <a:spcBef>
                <a:spcPct val="20000"/>
              </a:spcBef>
              <a:spcAft>
                <a:spcPts val="600"/>
              </a:spcAft>
              <a:defRPr/>
            </a:pPr>
            <a:r>
              <a:rPr lang="en-US" altLang="en-US" sz="1000" i="1" dirty="0">
                <a:solidFill>
                  <a:schemeClr val="accent4">
                    <a:lumMod val="95000"/>
                    <a:lumOff val="5000"/>
                  </a:schemeClr>
                </a:solidFill>
                <a:sym typeface="Arial" charset="0"/>
              </a:rPr>
              <a:t>For complete terms, conditions and exclusions, please visit </a:t>
            </a:r>
            <a:r>
              <a:rPr lang="en-US" altLang="en-US" sz="1000" b="1" i="1" dirty="0">
                <a:solidFill>
                  <a:schemeClr val="accent4">
                    <a:lumMod val="95000"/>
                    <a:lumOff val="5000"/>
                  </a:schemeClr>
                </a:solidFill>
                <a:sym typeface="Arial" charset="0"/>
              </a:rPr>
              <a:t>eftours.ca/coverage</a:t>
            </a:r>
            <a:r>
              <a:rPr lang="en-US" altLang="en-US" sz="1000" i="1" dirty="0">
                <a:solidFill>
                  <a:schemeClr val="accent4">
                    <a:lumMod val="95000"/>
                    <a:lumOff val="5000"/>
                  </a:schemeClr>
                </a:solidFill>
                <a:sym typeface="Arial" charset="0"/>
              </a:rPr>
              <a:t>.</a:t>
            </a:r>
          </a:p>
        </p:txBody>
      </p:sp>
    </p:spTree>
    <p:extLst>
      <p:ext uri="{BB962C8B-B14F-4D97-AF65-F5344CB8AC3E}">
        <p14:creationId xmlns:p14="http://schemas.microsoft.com/office/powerpoint/2010/main" val="203538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9"/>
          <p:cNvSpPr>
            <a:spLocks noGrp="1"/>
          </p:cNvSpPr>
          <p:nvPr/>
        </p:nvSpPr>
        <p:spPr bwMode="auto">
          <a:xfrm>
            <a:off x="381000" y="1504950"/>
            <a:ext cx="3886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457200">
              <a:defRPr sz="2400">
                <a:solidFill>
                  <a:schemeClr val="tx1"/>
                </a:solidFill>
                <a:latin typeface="Arial" panose="020B0604020202020204" pitchFamily="34" charset="0"/>
                <a:ea typeface="MS PGothic" panose="020B0600070205080204" pitchFamily="34" charset="-128"/>
              </a:defRPr>
            </a:lvl1pPr>
            <a:lvl2pPr marL="5143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ct val="20000"/>
              </a:spcBef>
              <a:spcAft>
                <a:spcPts val="600"/>
              </a:spcAft>
              <a:buFont typeface="Arial" panose="020B0604020202020204" pitchFamily="34" charset="0"/>
              <a:buChar char="•"/>
            </a:pPr>
            <a:r>
              <a:rPr lang="en-US" altLang="en-US" sz="1600" b="1" dirty="0">
                <a:solidFill>
                  <a:srgbClr val="0D0D0D"/>
                </a:solidFill>
              </a:rPr>
              <a:t>Spending money</a:t>
            </a:r>
            <a:br>
              <a:rPr lang="en-US" altLang="en-US" sz="1600" b="1" dirty="0">
                <a:solidFill>
                  <a:srgbClr val="0D0D0D"/>
                </a:solidFill>
              </a:rPr>
            </a:br>
            <a:r>
              <a:rPr lang="en-US" altLang="en-US" sz="1600" dirty="0">
                <a:solidFill>
                  <a:srgbClr val="0D0D0D"/>
                </a:solidFill>
                <a:sym typeface="Arial" panose="020B0604020202020204" pitchFamily="34" charset="0"/>
              </a:rPr>
              <a:t>For additional tour experiences, free time activities, souvenirs, beverages, lunches, and snacks ($30-$65 per day).</a:t>
            </a:r>
            <a:endParaRPr lang="en-US" altLang="en-US" sz="1600" b="1" dirty="0">
              <a:solidFill>
                <a:srgbClr val="0D0D0D"/>
              </a:solidFill>
            </a:endParaRPr>
          </a:p>
          <a:p>
            <a:pPr eaLnBrk="1" hangingPunct="1">
              <a:lnSpc>
                <a:spcPct val="120000"/>
              </a:lnSpc>
              <a:spcBef>
                <a:spcPct val="20000"/>
              </a:spcBef>
              <a:spcAft>
                <a:spcPts val="600"/>
              </a:spcAft>
              <a:buFont typeface="Arial" panose="020B0604020202020204" pitchFamily="34" charset="0"/>
              <a:buChar char="•"/>
            </a:pPr>
            <a:r>
              <a:rPr lang="en-US" altLang="en-US" sz="1600" b="1" dirty="0">
                <a:solidFill>
                  <a:srgbClr val="0D0D0D"/>
                </a:solidFill>
              </a:rPr>
              <a:t>Tips</a:t>
            </a:r>
            <a:br>
              <a:rPr lang="en-US" altLang="en-US" sz="1600" b="1" dirty="0">
                <a:solidFill>
                  <a:srgbClr val="0D0D0D"/>
                </a:solidFill>
              </a:rPr>
            </a:br>
            <a:r>
              <a:rPr lang="en-US" altLang="en-US" sz="1600" dirty="0">
                <a:solidFill>
                  <a:srgbClr val="0D0D0D"/>
                </a:solidFill>
                <a:sym typeface="Arial" panose="020B0604020202020204" pitchFamily="34" charset="0"/>
              </a:rPr>
              <a:t>For our Tour Director, bus driver, and local guides (around $10 per day, in local currency).</a:t>
            </a:r>
            <a:endParaRPr lang="en-US" altLang="en-US" sz="1600" b="1" dirty="0">
              <a:solidFill>
                <a:srgbClr val="0D0D0D"/>
              </a:solidFill>
            </a:endParaRPr>
          </a:p>
          <a:p>
            <a:pPr lvl="1" eaLnBrk="1" hangingPunct="1">
              <a:spcBef>
                <a:spcPct val="20000"/>
              </a:spcBef>
              <a:spcAft>
                <a:spcPts val="600"/>
              </a:spcAft>
              <a:buFont typeface="Arial" panose="020B0604020202020204" pitchFamily="34" charset="0"/>
              <a:buNone/>
            </a:pPr>
            <a:endParaRPr lang="en-US" altLang="en-US" sz="1400" dirty="0">
              <a:solidFill>
                <a:srgbClr val="0D0D0D"/>
              </a:solidFill>
              <a:sym typeface="Arial" panose="020B0604020202020204" pitchFamily="34" charset="0"/>
            </a:endParaRPr>
          </a:p>
          <a:p>
            <a:pPr eaLnBrk="1" hangingPunct="1">
              <a:spcBef>
                <a:spcPct val="20000"/>
              </a:spcBef>
              <a:spcAft>
                <a:spcPts val="600"/>
              </a:spcAft>
              <a:buFont typeface="Arial" panose="020B0604020202020204" pitchFamily="34" charset="0"/>
              <a:buNone/>
            </a:pPr>
            <a:endParaRPr lang="en-US" altLang="en-US" sz="1400" dirty="0">
              <a:solidFill>
                <a:srgbClr val="0D0D0D"/>
              </a:solidFill>
              <a:sym typeface="Arial" panose="020B0604020202020204" pitchFamily="34" charset="0"/>
            </a:endParaRPr>
          </a:p>
        </p:txBody>
      </p:sp>
      <p:sp>
        <p:nvSpPr>
          <p:cNvPr id="3" name="Title 1"/>
          <p:cNvSpPr txBox="1">
            <a:spLocks/>
          </p:cNvSpPr>
          <p:nvPr/>
        </p:nvSpPr>
        <p:spPr bwMode="auto">
          <a:xfrm>
            <a:off x="304800" y="361950"/>
            <a:ext cx="6629400" cy="914400"/>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3200" dirty="0">
                <a:solidFill>
                  <a:schemeClr val="accent4">
                    <a:lumMod val="95000"/>
                    <a:lumOff val="5000"/>
                  </a:schemeClr>
                </a:solidFill>
                <a:latin typeface="Georgia" charset="0"/>
                <a:ea typeface="Georgia" charset="0"/>
                <a:cs typeface="Georgia" charset="0"/>
              </a:rPr>
              <a:t>What are you responsible for?</a:t>
            </a:r>
          </a:p>
        </p:txBody>
      </p:sp>
      <p:sp>
        <p:nvSpPr>
          <p:cNvPr id="53252" name="Content Placeholder 9"/>
          <p:cNvSpPr>
            <a:spLocks noGrp="1"/>
          </p:cNvSpPr>
          <p:nvPr/>
        </p:nvSpPr>
        <p:spPr bwMode="auto">
          <a:xfrm>
            <a:off x="4876800" y="1545084"/>
            <a:ext cx="3810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457200">
              <a:defRPr sz="2400">
                <a:solidFill>
                  <a:schemeClr val="tx1"/>
                </a:solidFill>
                <a:latin typeface="Arial" panose="020B0604020202020204" pitchFamily="34" charset="0"/>
                <a:ea typeface="MS PGothic" panose="020B0600070205080204" pitchFamily="34" charset="-128"/>
              </a:defRPr>
            </a:lvl1pPr>
            <a:lvl2pPr marL="5143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ct val="20000"/>
              </a:spcBef>
              <a:spcAft>
                <a:spcPts val="600"/>
              </a:spcAft>
              <a:buFont typeface="Arial" panose="020B0604020202020204" pitchFamily="34" charset="0"/>
              <a:buChar char="•"/>
            </a:pPr>
            <a:r>
              <a:rPr lang="en-US" altLang="en-US" sz="1600" b="1" dirty="0">
                <a:solidFill>
                  <a:srgbClr val="0D0D0D"/>
                </a:solidFill>
              </a:rPr>
              <a:t>Airport baggage fees</a:t>
            </a:r>
          </a:p>
          <a:p>
            <a:pPr eaLnBrk="1" hangingPunct="1">
              <a:lnSpc>
                <a:spcPct val="120000"/>
              </a:lnSpc>
              <a:spcBef>
                <a:spcPct val="20000"/>
              </a:spcBef>
              <a:spcAft>
                <a:spcPts val="600"/>
              </a:spcAft>
              <a:buFont typeface="Arial" panose="020B0604020202020204" pitchFamily="34" charset="0"/>
              <a:buChar char="•"/>
            </a:pPr>
            <a:r>
              <a:rPr lang="en-US" altLang="en-US" sz="1600" b="1" dirty="0">
                <a:solidFill>
                  <a:srgbClr val="0D0D0D"/>
                </a:solidFill>
              </a:rPr>
              <a:t>Passport and/or travel visa</a:t>
            </a:r>
            <a:endParaRPr lang="en-US" altLang="en-US" sz="1600" dirty="0">
              <a:solidFill>
                <a:srgbClr val="0D0D0D"/>
              </a:solidFill>
              <a:sym typeface="Arial" panose="020B0604020202020204" pitchFamily="34" charset="0"/>
            </a:endParaRPr>
          </a:p>
          <a:p>
            <a:pPr lvl="1" eaLnBrk="1" hangingPunct="1">
              <a:spcBef>
                <a:spcPct val="20000"/>
              </a:spcBef>
              <a:spcAft>
                <a:spcPts val="600"/>
              </a:spcAft>
              <a:buFont typeface="Arial" panose="020B0604020202020204" pitchFamily="34" charset="0"/>
              <a:buNone/>
            </a:pPr>
            <a:endParaRPr lang="en-US" altLang="en-US" sz="1600" dirty="0">
              <a:solidFill>
                <a:srgbClr val="0D0D0D"/>
              </a:solidFill>
              <a:sym typeface="Arial" panose="020B0604020202020204" pitchFamily="34" charset="0"/>
            </a:endParaRPr>
          </a:p>
          <a:p>
            <a:pPr eaLnBrk="1" hangingPunct="1">
              <a:spcBef>
                <a:spcPct val="20000"/>
              </a:spcBef>
              <a:spcAft>
                <a:spcPts val="600"/>
              </a:spcAft>
              <a:buFont typeface="Arial" panose="020B0604020202020204" pitchFamily="34" charset="0"/>
              <a:buNone/>
            </a:pPr>
            <a:endParaRPr lang="en-US" altLang="en-US" sz="1600" dirty="0">
              <a:solidFill>
                <a:srgbClr val="0D0D0D"/>
              </a:solidFill>
              <a:sym typeface="Arial" panose="020B0604020202020204" pitchFamily="34" charset="0"/>
            </a:endParaRPr>
          </a:p>
        </p:txBody>
      </p:sp>
      <p:cxnSp>
        <p:nvCxnSpPr>
          <p:cNvPr id="5" name="Straight Connector 4"/>
          <p:cNvCxnSpPr/>
          <p:nvPr/>
        </p:nvCxnSpPr>
        <p:spPr>
          <a:xfrm>
            <a:off x="457200" y="1123950"/>
            <a:ext cx="4572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080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p:cNvSpPr>
          <p:nvPr/>
        </p:nvSpPr>
        <p:spPr bwMode="auto">
          <a:xfrm>
            <a:off x="304800" y="36195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dirty="0">
                <a:solidFill>
                  <a:srgbClr val="0D0D0D"/>
                </a:solidFill>
                <a:latin typeface="Georgia" panose="02040502050405020303" pitchFamily="18" charset="0"/>
              </a:rPr>
              <a:t>Passports &amp; visas</a:t>
            </a:r>
          </a:p>
          <a:p>
            <a:endParaRPr lang="en-US" altLang="en-US" sz="1800" dirty="0">
              <a:solidFill>
                <a:srgbClr val="0D0D0D"/>
              </a:solidFill>
              <a:latin typeface="Georgia" panose="02040502050405020303" pitchFamily="18" charset="0"/>
            </a:endParaRPr>
          </a:p>
          <a:p>
            <a:endParaRPr lang="en-US" altLang="en-US" sz="1600" dirty="0">
              <a:solidFill>
                <a:srgbClr val="0D0D0D"/>
              </a:solidFill>
              <a:latin typeface="Georgia" panose="02040502050405020303" pitchFamily="18" charset="0"/>
            </a:endParaRPr>
          </a:p>
          <a:p>
            <a:r>
              <a:rPr lang="en-US" altLang="en-US" sz="1600" dirty="0">
                <a:solidFill>
                  <a:srgbClr val="0D0D0D"/>
                </a:solidFill>
                <a:latin typeface="Georgia" panose="02040502050405020303" pitchFamily="18" charset="0"/>
              </a:rPr>
              <a:t>All </a:t>
            </a:r>
            <a:r>
              <a:rPr lang="en-US" altLang="en-US" sz="1600" dirty="0" err="1">
                <a:solidFill>
                  <a:srgbClr val="0D0D0D"/>
                </a:solidFill>
                <a:latin typeface="Georgia" panose="02040502050405020303" pitchFamily="18" charset="0"/>
              </a:rPr>
              <a:t>travellers</a:t>
            </a:r>
            <a:r>
              <a:rPr lang="en-US" altLang="en-US" sz="1600" dirty="0">
                <a:solidFill>
                  <a:srgbClr val="0D0D0D"/>
                </a:solidFill>
                <a:latin typeface="Georgia" panose="02040502050405020303" pitchFamily="18" charset="0"/>
              </a:rPr>
              <a:t> are responsible for securing necessary documentation.</a:t>
            </a:r>
          </a:p>
          <a:p>
            <a:endParaRPr lang="en-US" altLang="en-US" sz="1500" dirty="0">
              <a:solidFill>
                <a:srgbClr val="0D0D0D"/>
              </a:solidFill>
              <a:latin typeface="Georgia" panose="02040502050405020303" pitchFamily="18" charset="0"/>
            </a:endParaRPr>
          </a:p>
        </p:txBody>
      </p:sp>
      <p:sp>
        <p:nvSpPr>
          <p:cNvPr id="57346" name="Rectangle 10"/>
          <p:cNvSpPr>
            <a:spLocks noChangeArrowheads="1"/>
          </p:cNvSpPr>
          <p:nvPr/>
        </p:nvSpPr>
        <p:spPr bwMode="auto">
          <a:xfrm>
            <a:off x="830062" y="1885951"/>
            <a:ext cx="3429000" cy="2405063"/>
          </a:xfrm>
          <a:prstGeom prst="rect">
            <a:avLst/>
          </a:prstGeom>
          <a:noFill/>
          <a:ln>
            <a:noFill/>
          </a:ln>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spcBef>
                <a:spcPct val="20000"/>
              </a:spcBef>
              <a:spcAft>
                <a:spcPts val="600"/>
              </a:spcAft>
              <a:defRPr/>
            </a:pPr>
            <a:r>
              <a:rPr lang="en-US" altLang="en-US" sz="1600" b="1" dirty="0">
                <a:solidFill>
                  <a:srgbClr val="0D0D0D"/>
                </a:solidFill>
              </a:rPr>
              <a:t>Passports</a:t>
            </a:r>
          </a:p>
          <a:p>
            <a:pPr marL="285750" indent="-285750">
              <a:lnSpc>
                <a:spcPct val="120000"/>
              </a:lnSpc>
              <a:spcBef>
                <a:spcPct val="20000"/>
              </a:spcBef>
              <a:spcAft>
                <a:spcPts val="600"/>
              </a:spcAft>
              <a:buFont typeface="Arial" charset="0"/>
              <a:buChar char="•"/>
              <a:defRPr/>
            </a:pPr>
            <a:r>
              <a:rPr lang="en-US" altLang="en-US" sz="1600" dirty="0">
                <a:solidFill>
                  <a:srgbClr val="0D0D0D"/>
                </a:solidFill>
              </a:rPr>
              <a:t>Valid passports are required for all </a:t>
            </a:r>
            <a:r>
              <a:rPr lang="en-US" altLang="en-US" sz="1600" dirty="0" err="1">
                <a:solidFill>
                  <a:srgbClr val="0D0D0D"/>
                </a:solidFill>
              </a:rPr>
              <a:t>travellers</a:t>
            </a:r>
            <a:r>
              <a:rPr lang="en-US" altLang="en-US" sz="1600" dirty="0">
                <a:solidFill>
                  <a:srgbClr val="0D0D0D"/>
                </a:solidFill>
              </a:rPr>
              <a:t>. Passports may take up to 14 weeks to process.</a:t>
            </a:r>
          </a:p>
          <a:p>
            <a:pPr marL="285750" indent="-285750">
              <a:lnSpc>
                <a:spcPct val="120000"/>
              </a:lnSpc>
              <a:spcBef>
                <a:spcPct val="20000"/>
              </a:spcBef>
              <a:spcAft>
                <a:spcPts val="600"/>
              </a:spcAft>
              <a:buFont typeface="Arial" charset="0"/>
              <a:buChar char="•"/>
              <a:defRPr/>
            </a:pPr>
            <a:r>
              <a:rPr lang="en-US" altLang="en-US" sz="1600" b="1" dirty="0">
                <a:solidFill>
                  <a:srgbClr val="0D0D0D"/>
                </a:solidFill>
              </a:rPr>
              <a:t>Important note: </a:t>
            </a:r>
            <a:r>
              <a:rPr lang="en-US" altLang="en-US" sz="1600" dirty="0">
                <a:solidFill>
                  <a:srgbClr val="0D0D0D"/>
                </a:solidFill>
              </a:rPr>
              <a:t>Passports must be valid for at least six months after our return date.</a:t>
            </a:r>
          </a:p>
        </p:txBody>
      </p:sp>
      <p:sp>
        <p:nvSpPr>
          <p:cNvPr id="7" name="Rectangle 6"/>
          <p:cNvSpPr/>
          <p:nvPr/>
        </p:nvSpPr>
        <p:spPr>
          <a:xfrm>
            <a:off x="4640062" y="1885951"/>
            <a:ext cx="3505200" cy="1400383"/>
          </a:xfrm>
          <a:prstGeom prst="rect">
            <a:avLst/>
          </a:prstGeom>
        </p:spPr>
        <p:txBody>
          <a:bodyPr>
            <a:spAutoFit/>
          </a:bodyPr>
          <a:lstStyle/>
          <a:p>
            <a:pPr>
              <a:lnSpc>
                <a:spcPct val="120000"/>
              </a:lnSpc>
              <a:spcBef>
                <a:spcPct val="20000"/>
              </a:spcBef>
              <a:spcAft>
                <a:spcPts val="600"/>
              </a:spcAft>
              <a:defRPr/>
            </a:pPr>
            <a:r>
              <a:rPr lang="en-US" sz="1600" b="1" kern="0" dirty="0">
                <a:solidFill>
                  <a:schemeClr val="accent4">
                    <a:lumMod val="95000"/>
                    <a:lumOff val="5000"/>
                  </a:schemeClr>
                </a:solidFill>
                <a:latin typeface="Arial" charset="0"/>
                <a:ea typeface="ＭＳ Ｐゴシック" charset="0"/>
                <a:cs typeface="Arial" charset="0"/>
              </a:rPr>
              <a:t>Visas</a:t>
            </a:r>
          </a:p>
          <a:p>
            <a:pPr marL="285744" indent="-285744">
              <a:lnSpc>
                <a:spcPct val="120000"/>
              </a:lnSpc>
              <a:spcBef>
                <a:spcPct val="20000"/>
              </a:spcBef>
              <a:spcAft>
                <a:spcPts val="600"/>
              </a:spcAft>
              <a:buFont typeface="Arial"/>
              <a:buChar char="•"/>
              <a:defRPr/>
            </a:pPr>
            <a:r>
              <a:rPr lang="en-US" sz="1600" kern="0" dirty="0">
                <a:solidFill>
                  <a:schemeClr val="accent4">
                    <a:lumMod val="95000"/>
                    <a:lumOff val="5000"/>
                  </a:schemeClr>
                </a:solidFill>
                <a:latin typeface="Arial" charset="0"/>
                <a:ea typeface="ＭＳ Ｐゴシック" charset="0"/>
                <a:cs typeface="Arial" charset="0"/>
              </a:rPr>
              <a:t>Non-Canadian citizens may require special visas or other travel documents.</a:t>
            </a:r>
          </a:p>
        </p:txBody>
      </p:sp>
      <p:cxnSp>
        <p:nvCxnSpPr>
          <p:cNvPr id="5" name="Straight Connector 4"/>
          <p:cNvCxnSpPr/>
          <p:nvPr/>
        </p:nvCxnSpPr>
        <p:spPr>
          <a:xfrm>
            <a:off x="381000" y="1123950"/>
            <a:ext cx="4572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8782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5143500"/>
          </a:xfrm>
          <a:prstGeom prst="rect">
            <a:avLst/>
          </a:prstGeom>
          <a:solidFill>
            <a:schemeClr val="bg2">
              <a:lumMod val="7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68610" name="Title 1"/>
          <p:cNvSpPr txBox="1">
            <a:spLocks/>
          </p:cNvSpPr>
          <p:nvPr/>
        </p:nvSpPr>
        <p:spPr bwMode="auto">
          <a:xfrm>
            <a:off x="2057400" y="2190750"/>
            <a:ext cx="4876800" cy="838200"/>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600" dirty="0">
                <a:solidFill>
                  <a:schemeClr val="bg1"/>
                </a:solidFill>
                <a:latin typeface="Georgia" charset="0"/>
              </a:rPr>
              <a:t>Reserving your spot</a:t>
            </a:r>
          </a:p>
        </p:txBody>
      </p:sp>
      <p:cxnSp>
        <p:nvCxnSpPr>
          <p:cNvPr id="7" name="Straight Connector 6"/>
          <p:cNvCxnSpPr/>
          <p:nvPr/>
        </p:nvCxnSpPr>
        <p:spPr>
          <a:xfrm>
            <a:off x="2476500" y="2808287"/>
            <a:ext cx="4038600" cy="0"/>
          </a:xfrm>
          <a:prstGeom prst="line">
            <a:avLst/>
          </a:prstGeom>
          <a:ln w="0">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91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txBox="1">
            <a:spLocks/>
          </p:cNvSpPr>
          <p:nvPr/>
        </p:nvSpPr>
        <p:spPr bwMode="auto">
          <a:xfrm>
            <a:off x="304800" y="361950"/>
            <a:ext cx="441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dirty="0">
                <a:solidFill>
                  <a:srgbClr val="0D0D0D"/>
                </a:solidFill>
                <a:latin typeface="Georgia" panose="02040502050405020303" pitchFamily="18" charset="0"/>
                <a:cs typeface="Circular Pro Bold" panose="020B0804020101010102" pitchFamily="34" charset="0"/>
              </a:rPr>
              <a:t>Paying for your tour</a:t>
            </a:r>
          </a:p>
        </p:txBody>
      </p:sp>
      <p:sp>
        <p:nvSpPr>
          <p:cNvPr id="7" name="Rectangle 6"/>
          <p:cNvSpPr>
            <a:spLocks noChangeArrowheads="1"/>
          </p:cNvSpPr>
          <p:nvPr/>
        </p:nvSpPr>
        <p:spPr bwMode="auto">
          <a:xfrm>
            <a:off x="381000" y="972131"/>
            <a:ext cx="46481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solidFill>
                  <a:srgbClr val="0D0D0D"/>
                </a:solidFill>
                <a:latin typeface="+mn-lt"/>
                <a:cs typeface="Circular Pro Book" panose="020B0604020101020102" pitchFamily="34" charset="0"/>
              </a:rPr>
              <a:t>Educational travel at the guaranteed lowest price</a:t>
            </a:r>
          </a:p>
        </p:txBody>
      </p:sp>
      <p:sp>
        <p:nvSpPr>
          <p:cNvPr id="10" name="TextBox 9"/>
          <p:cNvSpPr txBox="1"/>
          <p:nvPr/>
        </p:nvSpPr>
        <p:spPr>
          <a:xfrm>
            <a:off x="381000" y="2860823"/>
            <a:ext cx="3810000" cy="600164"/>
          </a:xfrm>
          <a:prstGeom prst="rect">
            <a:avLst/>
          </a:prstGeom>
          <a:noFill/>
        </p:spPr>
        <p:txBody>
          <a:bodyPr wrap="square" rtlCol="0">
            <a:spAutoFit/>
          </a:bodyPr>
          <a:lstStyle/>
          <a:p>
            <a:r>
              <a:rPr lang="en-US" altLang="en-US" sz="1100" dirty="0">
                <a:solidFill>
                  <a:schemeClr val="accent4"/>
                </a:solidFill>
                <a:latin typeface="+mn-lt"/>
                <a:cs typeface="Circular Pro Book" panose="020B0604020101020102" pitchFamily="34" charset="0"/>
              </a:rPr>
              <a:t>Requested Departure Date: </a:t>
            </a:r>
            <a:r>
              <a:rPr lang="en-US" altLang="en-US" sz="1100" dirty="0" smtClean="0">
                <a:solidFill>
                  <a:schemeClr val="accent4"/>
                </a:solidFill>
                <a:latin typeface="+mn-lt"/>
                <a:cs typeface="Circular Pro Book" panose="020B0604020101020102" pitchFamily="34" charset="0"/>
              </a:rPr>
              <a:t>04/10/2020</a:t>
            </a:r>
            <a:endParaRPr lang="en-US" altLang="en-US" sz="1100" dirty="0">
              <a:solidFill>
                <a:schemeClr val="accent4"/>
              </a:solidFill>
              <a:latin typeface="+mn-lt"/>
              <a:cs typeface="Circular Pro Book" panose="020B0604020101020102" pitchFamily="34" charset="0"/>
            </a:endParaRPr>
          </a:p>
          <a:p>
            <a:r>
              <a:rPr lang="en-US" altLang="en-US" sz="1100" dirty="0">
                <a:solidFill>
                  <a:schemeClr val="accent4"/>
                </a:solidFill>
                <a:latin typeface="+mn-lt"/>
                <a:cs typeface="Circular Pro Book" panose="020B0604020101020102" pitchFamily="34" charset="0"/>
              </a:rPr>
              <a:t>Requested Return Date</a:t>
            </a:r>
            <a:r>
              <a:rPr lang="en-US" altLang="en-US" sz="1100" dirty="0" smtClean="0">
                <a:solidFill>
                  <a:schemeClr val="accent4"/>
                </a:solidFill>
                <a:latin typeface="+mn-lt"/>
                <a:cs typeface="Circular Pro Book" panose="020B0604020101020102" pitchFamily="34" charset="0"/>
              </a:rPr>
              <a:t>: 04/19/2020</a:t>
            </a:r>
            <a:endParaRPr lang="en-US" altLang="en-US" sz="1100" dirty="0">
              <a:solidFill>
                <a:schemeClr val="accent4"/>
              </a:solidFill>
              <a:latin typeface="+mn-lt"/>
              <a:cs typeface="Circular Pro Book" panose="020B0604020101020102" pitchFamily="34" charset="0"/>
            </a:endParaRPr>
          </a:p>
          <a:p>
            <a:r>
              <a:rPr lang="en-US" altLang="en-US" sz="1100" dirty="0">
                <a:solidFill>
                  <a:schemeClr val="accent4"/>
                </a:solidFill>
                <a:latin typeface="+mn-lt"/>
                <a:cs typeface="Circular Pro Book" panose="020B0604020101020102" pitchFamily="34" charset="0"/>
              </a:rPr>
              <a:t>Requested Departure Gateway: </a:t>
            </a:r>
            <a:r>
              <a:rPr lang="en-US" altLang="en-US" sz="1100" dirty="0" smtClean="0">
                <a:solidFill>
                  <a:schemeClr val="accent4"/>
                </a:solidFill>
                <a:latin typeface="+mn-lt"/>
                <a:cs typeface="Circular Pro Book" panose="020B0604020101020102" pitchFamily="34" charset="0"/>
              </a:rPr>
              <a:t>Whitehorse (YT)</a:t>
            </a:r>
            <a:endParaRPr lang="en-US" altLang="en-US" sz="1100" dirty="0">
              <a:solidFill>
                <a:schemeClr val="accent4"/>
              </a:solidFill>
              <a:latin typeface="+mn-lt"/>
              <a:cs typeface="Circular Pro Book" panose="020B0604020101020102" pitchFamily="34" charset="0"/>
            </a:endParaRPr>
          </a:p>
        </p:txBody>
      </p:sp>
      <p:sp>
        <p:nvSpPr>
          <p:cNvPr id="11" name="TextBox 10"/>
          <p:cNvSpPr txBox="1"/>
          <p:nvPr/>
        </p:nvSpPr>
        <p:spPr>
          <a:xfrm>
            <a:off x="5943600" y="4303172"/>
            <a:ext cx="2514600" cy="215444"/>
          </a:xfrm>
          <a:prstGeom prst="rect">
            <a:avLst/>
          </a:prstGeom>
          <a:noFill/>
        </p:spPr>
        <p:txBody>
          <a:bodyPr wrap="square" rtlCol="0">
            <a:spAutoFit/>
          </a:bodyPr>
          <a:lstStyle/>
          <a:p>
            <a:r>
              <a:rPr lang="en-US" altLang="en-US" sz="800" dirty="0">
                <a:solidFill>
                  <a:schemeClr val="bg2">
                    <a:lumMod val="60000"/>
                    <a:lumOff val="40000"/>
                  </a:schemeClr>
                </a:solidFill>
                <a:latin typeface="+mj-lt"/>
                <a:cs typeface="Circular Pro Book" panose="020B0604020101020102" pitchFamily="34" charset="0"/>
              </a:rPr>
              <a:t>This quote is valid </a:t>
            </a:r>
            <a:r>
              <a:rPr lang="en-US" altLang="en-US" sz="800" dirty="0" smtClean="0">
                <a:solidFill>
                  <a:schemeClr val="bg2">
                    <a:lumMod val="60000"/>
                    <a:lumOff val="40000"/>
                  </a:schemeClr>
                </a:solidFill>
                <a:latin typeface="+mj-lt"/>
                <a:cs typeface="Circular Pro Book" panose="020B0604020101020102" pitchFamily="34" charset="0"/>
              </a:rPr>
              <a:t>until 04/30/2019</a:t>
            </a:r>
            <a:endParaRPr lang="en-US" altLang="en-US" sz="800" dirty="0">
              <a:solidFill>
                <a:schemeClr val="bg2">
                  <a:lumMod val="60000"/>
                  <a:lumOff val="40000"/>
                </a:schemeClr>
              </a:solidFill>
              <a:latin typeface="+mj-lt"/>
              <a:cs typeface="Circular Pro Book" panose="020B0604020101020102" pitchFamily="34" charset="0"/>
            </a:endParaRPr>
          </a:p>
        </p:txBody>
      </p:sp>
      <p:sp>
        <p:nvSpPr>
          <p:cNvPr id="12" name="TextBox 11"/>
          <p:cNvSpPr txBox="1"/>
          <p:nvPr/>
        </p:nvSpPr>
        <p:spPr>
          <a:xfrm>
            <a:off x="534140" y="1845093"/>
            <a:ext cx="2437660" cy="738664"/>
          </a:xfrm>
          <a:prstGeom prst="rect">
            <a:avLst/>
          </a:prstGeom>
          <a:noFill/>
        </p:spPr>
        <p:txBody>
          <a:bodyPr wrap="square" rtlCol="0">
            <a:spAutoFit/>
          </a:bodyPr>
          <a:lstStyle/>
          <a:p>
            <a:r>
              <a:rPr lang="en-US" altLang="en-US" sz="1400" dirty="0">
                <a:solidFill>
                  <a:srgbClr val="D91D49"/>
                </a:solidFill>
                <a:latin typeface="+mn-lt"/>
                <a:cs typeface="Circular Pro Book" panose="020B0604020101020102" pitchFamily="34" charset="0"/>
              </a:rPr>
              <a:t>Early enrollment </a:t>
            </a:r>
          </a:p>
          <a:p>
            <a:r>
              <a:rPr lang="en-US" altLang="en-US" sz="1400" dirty="0">
                <a:solidFill>
                  <a:srgbClr val="D91D49"/>
                </a:solidFill>
                <a:latin typeface="+mn-lt"/>
                <a:cs typeface="Circular Pro Book" panose="020B0604020101020102" pitchFamily="34" charset="0"/>
              </a:rPr>
              <a:t>discount </a:t>
            </a:r>
            <a:r>
              <a:rPr lang="en-US" altLang="en-US" sz="1400" dirty="0" smtClean="0">
                <a:solidFill>
                  <a:srgbClr val="D91D49"/>
                </a:solidFill>
                <a:latin typeface="+mn-lt"/>
                <a:cs typeface="Circular Pro Book" panose="020B0604020101020102" pitchFamily="34" charset="0"/>
              </a:rPr>
              <a:t>of $200</a:t>
            </a:r>
            <a:endParaRPr lang="en-US" altLang="en-US" sz="1400" dirty="0">
              <a:solidFill>
                <a:srgbClr val="D91D49"/>
              </a:solidFill>
              <a:latin typeface="+mn-lt"/>
              <a:cs typeface="Circular Pro Book" panose="020B0604020101020102" pitchFamily="34" charset="0"/>
            </a:endParaRPr>
          </a:p>
          <a:p>
            <a:r>
              <a:rPr lang="en-US" altLang="en-US" sz="1400" dirty="0">
                <a:solidFill>
                  <a:srgbClr val="D91D49"/>
                </a:solidFill>
                <a:latin typeface="+mn-lt"/>
                <a:cs typeface="Circular Pro Book" panose="020B0604020101020102" pitchFamily="34" charset="0"/>
              </a:rPr>
              <a:t>valid </a:t>
            </a:r>
            <a:r>
              <a:rPr lang="en-US" altLang="en-US" sz="1400" dirty="0" smtClean="0">
                <a:solidFill>
                  <a:srgbClr val="D91D49"/>
                </a:solidFill>
                <a:latin typeface="+mn-lt"/>
                <a:cs typeface="Circular Pro Book" panose="020B0604020101020102" pitchFamily="34" charset="0"/>
              </a:rPr>
              <a:t>until 05/05/2019</a:t>
            </a:r>
            <a:endParaRPr lang="en-US" altLang="en-US" sz="1400" dirty="0">
              <a:solidFill>
                <a:srgbClr val="D91D49"/>
              </a:solidFill>
              <a:latin typeface="+mn-lt"/>
              <a:cs typeface="Circular Pro Book" panose="020B0604020101020102" pitchFamily="34" charset="0"/>
            </a:endParaRPr>
          </a:p>
        </p:txBody>
      </p:sp>
      <p:sp>
        <p:nvSpPr>
          <p:cNvPr id="8" name="Rectangle 7"/>
          <p:cNvSpPr/>
          <p:nvPr/>
        </p:nvSpPr>
        <p:spPr bwMode="auto">
          <a:xfrm>
            <a:off x="457200" y="1905999"/>
            <a:ext cx="76940" cy="616851"/>
          </a:xfrm>
          <a:prstGeom prst="rect">
            <a:avLst/>
          </a:prstGeom>
          <a:solidFill>
            <a:srgbClr val="D91D49"/>
          </a:solidFill>
          <a:ln w="9525" cap="flat" cmpd="sng" algn="ctr">
            <a:solidFill>
              <a:srgbClr val="D91D4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4" name="TextBox 13"/>
          <p:cNvSpPr txBox="1"/>
          <p:nvPr/>
        </p:nvSpPr>
        <p:spPr>
          <a:xfrm>
            <a:off x="381000" y="4170357"/>
            <a:ext cx="3124200" cy="261610"/>
          </a:xfrm>
          <a:prstGeom prst="rect">
            <a:avLst/>
          </a:prstGeom>
          <a:noFill/>
        </p:spPr>
        <p:txBody>
          <a:bodyPr wrap="square" rtlCol="0">
            <a:spAutoFit/>
          </a:bodyPr>
          <a:lstStyle/>
          <a:p>
            <a:r>
              <a:rPr lang="en-US" altLang="en-US" sz="1100" b="1" dirty="0">
                <a:solidFill>
                  <a:srgbClr val="0D0D0D"/>
                </a:solidFill>
                <a:latin typeface="+mn-lt"/>
                <a:cs typeface="Circular Pro Book" panose="020B0604020101020102" pitchFamily="34" charset="0"/>
              </a:rPr>
              <a:t>Full quote available online at </a:t>
            </a:r>
            <a:r>
              <a:rPr lang="en-US" altLang="en-US" sz="1100" b="1" u="sng" dirty="0">
                <a:solidFill>
                  <a:srgbClr val="0D0D0D"/>
                </a:solidFill>
                <a:latin typeface="+mn-lt"/>
                <a:cs typeface="Circular Pro Book" panose="020B0604020101020102" pitchFamily="34" charset="0"/>
              </a:rPr>
              <a:t>eftours.ca</a:t>
            </a:r>
          </a:p>
        </p:txBody>
      </p:sp>
      <p:pic>
        <p:nvPicPr>
          <p:cNvPr id="2" name="Picture 1"/>
          <p:cNvPicPr>
            <a:picLocks noChangeAspect="1"/>
          </p:cNvPicPr>
          <p:nvPr/>
        </p:nvPicPr>
        <p:blipFill>
          <a:blip r:embed="rId3"/>
          <a:stretch>
            <a:fillRect/>
          </a:stretch>
        </p:blipFill>
        <p:spPr>
          <a:xfrm>
            <a:off x="5971426" y="30600"/>
            <a:ext cx="2382747" cy="4270562"/>
          </a:xfrm>
          <a:prstGeom prst="rect">
            <a:avLst/>
          </a:prstGeom>
        </p:spPr>
      </p:pic>
    </p:spTree>
    <p:extLst>
      <p:ext uri="{BB962C8B-B14F-4D97-AF65-F5344CB8AC3E}">
        <p14:creationId xmlns:p14="http://schemas.microsoft.com/office/powerpoint/2010/main" val="513586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74975" y="687387"/>
            <a:ext cx="3276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Title 1"/>
          <p:cNvSpPr txBox="1">
            <a:spLocks/>
          </p:cNvSpPr>
          <p:nvPr/>
        </p:nvSpPr>
        <p:spPr>
          <a:xfrm>
            <a:off x="2174875" y="57150"/>
            <a:ext cx="4876800"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defTabSz="914378">
              <a:defRPr/>
            </a:pPr>
            <a:r>
              <a:rPr lang="en-US" b="0" i="0" dirty="0">
                <a:solidFill>
                  <a:srgbClr val="000000">
                    <a:lumMod val="95000"/>
                    <a:lumOff val="5000"/>
                  </a:srgbClr>
                </a:solidFill>
                <a:latin typeface="Georgia" charset="0"/>
                <a:ea typeface="Georgia" charset="0"/>
                <a:cs typeface="Georgia" charset="0"/>
              </a:rPr>
              <a:t>Payment Options</a:t>
            </a:r>
          </a:p>
        </p:txBody>
      </p:sp>
      <p:sp>
        <p:nvSpPr>
          <p:cNvPr id="4" name="TextBox 3"/>
          <p:cNvSpPr txBox="1"/>
          <p:nvPr/>
        </p:nvSpPr>
        <p:spPr>
          <a:xfrm>
            <a:off x="209550" y="840422"/>
            <a:ext cx="1965325" cy="2608406"/>
          </a:xfrm>
          <a:prstGeom prst="rect">
            <a:avLst/>
          </a:prstGeom>
          <a:noFill/>
        </p:spPr>
        <p:txBody>
          <a:bodyPr wrap="square">
            <a:spAutoFit/>
          </a:bodyPr>
          <a:lstStyle/>
          <a:p>
            <a:pPr defTabSz="914378">
              <a:lnSpc>
                <a:spcPct val="150000"/>
              </a:lnSpc>
              <a:defRPr/>
            </a:pPr>
            <a:r>
              <a:rPr lang="en-US" sz="1300" b="1" dirty="0">
                <a:solidFill>
                  <a:srgbClr val="000000">
                    <a:lumMod val="95000"/>
                    <a:lumOff val="5000"/>
                  </a:srgbClr>
                </a:solidFill>
                <a:latin typeface="Helvetica"/>
                <a:ea typeface="ＭＳ Ｐゴシック" charset="0"/>
                <a:cs typeface="Helvetica"/>
              </a:rPr>
              <a:t>   Pay in full </a:t>
            </a:r>
          </a:p>
          <a:p>
            <a:pPr marL="171450" indent="-171450" defTabSz="914378">
              <a:lnSpc>
                <a:spcPct val="150000"/>
              </a:lnSpc>
              <a:buFont typeface="Arial" panose="020B0604020202020204" pitchFamily="34" charset="0"/>
              <a:buChar char="•"/>
              <a:defRPr/>
            </a:pPr>
            <a:r>
              <a:rPr lang="en-US" sz="1200" dirty="0">
                <a:solidFill>
                  <a:srgbClr val="000000">
                    <a:lumMod val="95000"/>
                    <a:lumOff val="5000"/>
                  </a:srgbClr>
                </a:solidFill>
                <a:latin typeface="Helvetica"/>
                <a:ea typeface="ＭＳ Ｐゴシック" charset="0"/>
                <a:cs typeface="Helvetica"/>
              </a:rPr>
              <a:t>Pay the entire balance at the time you enroll</a:t>
            </a:r>
          </a:p>
          <a:p>
            <a:pPr marL="128585" indent="-128585" defTabSz="914378">
              <a:lnSpc>
                <a:spcPct val="150000"/>
              </a:lnSpc>
              <a:buFont typeface="Arial"/>
              <a:buChar char="•"/>
              <a:defRPr/>
            </a:pPr>
            <a:r>
              <a:rPr lang="en-US" sz="1200" dirty="0">
                <a:solidFill>
                  <a:srgbClr val="000000">
                    <a:lumMod val="95000"/>
                    <a:lumOff val="5000"/>
                  </a:srgbClr>
                </a:solidFill>
                <a:latin typeface="Helvetica"/>
                <a:ea typeface="ＭＳ Ｐゴシック" charset="0"/>
                <a:cs typeface="Helvetica"/>
              </a:rPr>
              <a:t>Payment methods accepted: direct debit, from your bank account, personal </a:t>
            </a:r>
            <a:r>
              <a:rPr lang="en-US" sz="1200" dirty="0" err="1">
                <a:solidFill>
                  <a:srgbClr val="000000">
                    <a:lumMod val="95000"/>
                    <a:lumOff val="5000"/>
                  </a:srgbClr>
                </a:solidFill>
                <a:latin typeface="Helvetica"/>
                <a:ea typeface="ＭＳ Ｐゴシック" charset="0"/>
                <a:cs typeface="Helvetica"/>
              </a:rPr>
              <a:t>cheque</a:t>
            </a:r>
            <a:r>
              <a:rPr lang="en-US" sz="1200" dirty="0">
                <a:solidFill>
                  <a:srgbClr val="000000">
                    <a:lumMod val="95000"/>
                    <a:lumOff val="5000"/>
                  </a:srgbClr>
                </a:solidFill>
                <a:latin typeface="Helvetica"/>
                <a:ea typeface="ＭＳ Ｐゴシック" charset="0"/>
                <a:cs typeface="Helvetica"/>
              </a:rPr>
              <a:t> or credit card (Visa or MasterCard)</a:t>
            </a:r>
          </a:p>
        </p:txBody>
      </p:sp>
      <p:cxnSp>
        <p:nvCxnSpPr>
          <p:cNvPr id="5" name="Straight Connector 14"/>
          <p:cNvCxnSpPr>
            <a:cxnSpLocks noChangeShapeType="1"/>
          </p:cNvCxnSpPr>
          <p:nvPr/>
        </p:nvCxnSpPr>
        <p:spPr bwMode="auto">
          <a:xfrm>
            <a:off x="4724400" y="781034"/>
            <a:ext cx="0" cy="3435349"/>
          </a:xfrm>
          <a:prstGeom prst="line">
            <a:avLst/>
          </a:prstGeom>
          <a:noFill/>
          <a:ln w="3175">
            <a:solidFill>
              <a:srgbClr val="BFBFBF"/>
            </a:solidFill>
            <a:round/>
            <a:headEnd/>
            <a:tailEnd/>
          </a:ln>
          <a:extLst>
            <a:ext uri="{909E8E84-426E-40DD-AFC4-6F175D3DCCD1}">
              <a14:hiddenFill xmlns:a14="http://schemas.microsoft.com/office/drawing/2010/main">
                <a:noFill/>
              </a14:hiddenFill>
            </a:ext>
          </a:extLst>
        </p:spPr>
      </p:cxnSp>
      <p:sp>
        <p:nvSpPr>
          <p:cNvPr id="6" name="Oval 5"/>
          <p:cNvSpPr/>
          <p:nvPr/>
        </p:nvSpPr>
        <p:spPr bwMode="auto">
          <a:xfrm>
            <a:off x="133351" y="943050"/>
            <a:ext cx="214745" cy="214745"/>
          </a:xfrm>
          <a:prstGeom prst="ellipse">
            <a:avLst/>
          </a:prstGeom>
          <a:noFill/>
          <a:ln w="25400" cap="flat" cmpd="sng" algn="ctr">
            <a:solidFill>
              <a:schemeClr val="tx1"/>
            </a:solidFill>
            <a:prstDash val="solid"/>
            <a:round/>
            <a:headEnd type="none" w="med" len="med"/>
            <a:tailEnd type="none" w="med" len="med"/>
          </a:ln>
          <a:effectLst/>
          <a:extLst/>
        </p:spPr>
        <p:txBody>
          <a:bodyPr lIns="2540" tIns="2540" rIns="2540" bIns="254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378">
              <a:defRPr/>
            </a:pPr>
            <a:r>
              <a:rPr lang="en-US" altLang="en-US" sz="1200" dirty="0">
                <a:ln>
                  <a:solidFill>
                    <a:srgbClr val="00293D"/>
                  </a:solidFill>
                </a:ln>
                <a:solidFill>
                  <a:srgbClr val="000000">
                    <a:lumMod val="95000"/>
                    <a:lumOff val="5000"/>
                  </a:srgbClr>
                </a:solidFill>
              </a:rPr>
              <a:t>1</a:t>
            </a:r>
          </a:p>
        </p:txBody>
      </p:sp>
      <p:cxnSp>
        <p:nvCxnSpPr>
          <p:cNvPr id="7" name="Straight Connector 35"/>
          <p:cNvCxnSpPr>
            <a:cxnSpLocks noChangeShapeType="1"/>
          </p:cNvCxnSpPr>
          <p:nvPr/>
        </p:nvCxnSpPr>
        <p:spPr bwMode="auto">
          <a:xfrm flipH="1">
            <a:off x="2133600" y="746108"/>
            <a:ext cx="1" cy="3470275"/>
          </a:xfrm>
          <a:prstGeom prst="line">
            <a:avLst/>
          </a:prstGeom>
          <a:noFill/>
          <a:ln w="3175">
            <a:solidFill>
              <a:srgbClr val="BFBFBF"/>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2286000" y="797459"/>
            <a:ext cx="2362200" cy="3162404"/>
          </a:xfrm>
          <a:prstGeom prst="rect">
            <a:avLst/>
          </a:prstGeom>
          <a:noFill/>
        </p:spPr>
        <p:txBody>
          <a:bodyPr wrap="square">
            <a:spAutoFit/>
          </a:bodyPr>
          <a:lstStyle/>
          <a:p>
            <a:pPr defTabSz="914378">
              <a:lnSpc>
                <a:spcPct val="150000"/>
              </a:lnSpc>
              <a:defRPr/>
            </a:pPr>
            <a:r>
              <a:rPr lang="en-US" sz="1300" b="1" dirty="0">
                <a:solidFill>
                  <a:srgbClr val="000000">
                    <a:lumMod val="95000"/>
                    <a:lumOff val="5000"/>
                  </a:srgbClr>
                </a:solidFill>
                <a:latin typeface="Helvetica"/>
                <a:ea typeface="ＭＳ Ｐゴシック" charset="0"/>
                <a:cs typeface="Helvetica"/>
              </a:rPr>
              <a:t>     Automatic Payment Plan</a:t>
            </a:r>
          </a:p>
          <a:p>
            <a:pPr marL="128585" indent="-128585" defTabSz="914378">
              <a:lnSpc>
                <a:spcPct val="150000"/>
              </a:lnSpc>
              <a:buFont typeface="Arial"/>
              <a:buChar char="•"/>
              <a:defRPr/>
            </a:pPr>
            <a:r>
              <a:rPr lang="en-US" sz="1200" dirty="0">
                <a:solidFill>
                  <a:srgbClr val="000000">
                    <a:lumMod val="95000"/>
                    <a:lumOff val="5000"/>
                  </a:srgbClr>
                </a:solidFill>
                <a:latin typeface="Helvetica"/>
                <a:ea typeface="ＭＳ Ｐゴシック" charset="0"/>
                <a:cs typeface="Helvetica"/>
              </a:rPr>
              <a:t>After you enroll with the $199 non refundable deposit, payments are automatically deducted from your bank account monthly or bi-weekly.</a:t>
            </a:r>
          </a:p>
          <a:p>
            <a:pPr marL="128585" indent="-128585" defTabSz="914378">
              <a:lnSpc>
                <a:spcPct val="150000"/>
              </a:lnSpc>
              <a:buFont typeface="Arial"/>
              <a:buChar char="•"/>
              <a:defRPr/>
            </a:pPr>
            <a:r>
              <a:rPr lang="en-US" sz="1200" dirty="0">
                <a:solidFill>
                  <a:srgbClr val="000000">
                    <a:lumMod val="95000"/>
                    <a:lumOff val="5000"/>
                  </a:srgbClr>
                </a:solidFill>
                <a:latin typeface="Helvetica"/>
                <a:ea typeface="ＭＳ Ｐゴシック" charset="0"/>
                <a:cs typeface="Helvetica"/>
              </a:rPr>
              <a:t>Final payment extended up to one month before your tour</a:t>
            </a:r>
          </a:p>
          <a:p>
            <a:pPr marL="128585" indent="-128585" defTabSz="914378">
              <a:lnSpc>
                <a:spcPct val="150000"/>
              </a:lnSpc>
              <a:buFont typeface="Arial"/>
              <a:buChar char="•"/>
              <a:defRPr/>
            </a:pPr>
            <a:r>
              <a:rPr lang="en-US" sz="1200" dirty="0" err="1">
                <a:solidFill>
                  <a:srgbClr val="000000">
                    <a:lumMod val="95000"/>
                    <a:lumOff val="5000"/>
                  </a:srgbClr>
                </a:solidFill>
                <a:latin typeface="Helvetica"/>
                <a:ea typeface="ＭＳ Ｐゴシック" charset="0"/>
                <a:cs typeface="Helvetica"/>
              </a:rPr>
              <a:t>Chequing</a:t>
            </a:r>
            <a:r>
              <a:rPr lang="en-US" sz="1200" dirty="0">
                <a:solidFill>
                  <a:srgbClr val="000000">
                    <a:lumMod val="95000"/>
                    <a:lumOff val="5000"/>
                  </a:srgbClr>
                </a:solidFill>
                <a:latin typeface="Helvetica"/>
                <a:ea typeface="ＭＳ Ｐゴシック" charset="0"/>
                <a:cs typeface="Helvetica"/>
              </a:rPr>
              <a:t> or savings account accepted </a:t>
            </a:r>
          </a:p>
          <a:p>
            <a:pPr marL="128585" indent="-128585" defTabSz="914378">
              <a:lnSpc>
                <a:spcPct val="150000"/>
              </a:lnSpc>
              <a:buFont typeface="Arial"/>
              <a:buChar char="•"/>
              <a:defRPr/>
            </a:pPr>
            <a:endParaRPr lang="en-US" sz="1200" dirty="0">
              <a:solidFill>
                <a:srgbClr val="000000">
                  <a:lumMod val="95000"/>
                  <a:lumOff val="5000"/>
                </a:srgbClr>
              </a:solidFill>
              <a:latin typeface="Helvetica"/>
              <a:ea typeface="ＭＳ Ｐゴシック" charset="0"/>
              <a:cs typeface="Helvetica"/>
            </a:endParaRPr>
          </a:p>
        </p:txBody>
      </p:sp>
      <p:sp>
        <p:nvSpPr>
          <p:cNvPr id="9" name="TextBox 8"/>
          <p:cNvSpPr txBox="1"/>
          <p:nvPr/>
        </p:nvSpPr>
        <p:spPr>
          <a:xfrm>
            <a:off x="4879805" y="742950"/>
            <a:ext cx="4147615" cy="3862596"/>
          </a:xfrm>
          <a:prstGeom prst="rect">
            <a:avLst/>
          </a:prstGeom>
          <a:noFill/>
        </p:spPr>
        <p:txBody>
          <a:bodyPr wrap="square">
            <a:spAutoFit/>
          </a:bodyPr>
          <a:lstStyle/>
          <a:p>
            <a:pPr defTabSz="914378">
              <a:lnSpc>
                <a:spcPts val="2060"/>
              </a:lnSpc>
              <a:defRPr/>
            </a:pPr>
            <a:r>
              <a:rPr lang="en-US" sz="1300" b="1" dirty="0">
                <a:solidFill>
                  <a:srgbClr val="000000">
                    <a:lumMod val="95000"/>
                    <a:lumOff val="5000"/>
                  </a:srgbClr>
                </a:solidFill>
                <a:latin typeface="Helvetica"/>
                <a:ea typeface="ＭＳ Ｐゴシック" charset="0"/>
                <a:cs typeface="Helvetica"/>
              </a:rPr>
              <a:t>     Manual Payment Plan</a:t>
            </a:r>
          </a:p>
          <a:p>
            <a:pPr marL="128585" indent="-128585" defTabSz="914378">
              <a:lnSpc>
                <a:spcPts val="2060"/>
              </a:lnSpc>
              <a:buFont typeface="Arial"/>
              <a:buChar char="•"/>
              <a:defRPr/>
            </a:pPr>
            <a:r>
              <a:rPr lang="en-US" sz="1000" dirty="0">
                <a:solidFill>
                  <a:srgbClr val="000000">
                    <a:lumMod val="95000"/>
                    <a:lumOff val="5000"/>
                  </a:srgbClr>
                </a:solidFill>
                <a:latin typeface="Helvetica"/>
                <a:ea typeface="ＭＳ Ｐゴシック" charset="0"/>
                <a:cs typeface="Helvetica"/>
              </a:rPr>
              <a:t>Receive invoices and make payments in less frequent installments</a:t>
            </a:r>
          </a:p>
          <a:p>
            <a:pPr marL="128585" indent="-128585" defTabSz="914378">
              <a:lnSpc>
                <a:spcPts val="2060"/>
              </a:lnSpc>
              <a:buFont typeface="Arial"/>
              <a:buChar char="•"/>
              <a:defRPr/>
            </a:pPr>
            <a:r>
              <a:rPr lang="en-US" sz="1000" dirty="0">
                <a:solidFill>
                  <a:srgbClr val="000000">
                    <a:lumMod val="95000"/>
                    <a:lumOff val="5000"/>
                  </a:srgbClr>
                </a:solidFill>
                <a:latin typeface="Helvetica"/>
                <a:ea typeface="ＭＳ Ｐゴシック" charset="0"/>
                <a:cs typeface="Helvetica"/>
              </a:rPr>
              <a:t>Accounts must pay the $199 non refundable deposit upon enrollment; $500 due 30 days after enrollment; and additional $500 due 90 days after enrollment</a:t>
            </a:r>
          </a:p>
          <a:p>
            <a:pPr marL="128585" indent="-128585" defTabSz="914378">
              <a:lnSpc>
                <a:spcPts val="2060"/>
              </a:lnSpc>
              <a:buFont typeface="Arial"/>
              <a:buChar char="•"/>
              <a:defRPr/>
            </a:pPr>
            <a:r>
              <a:rPr lang="en-US" sz="1000" dirty="0">
                <a:solidFill>
                  <a:srgbClr val="000000">
                    <a:lumMod val="95000"/>
                    <a:lumOff val="5000"/>
                  </a:srgbClr>
                </a:solidFill>
                <a:latin typeface="Helvetica"/>
                <a:ea typeface="ＭＳ Ｐゴシック" charset="0"/>
                <a:cs typeface="Helvetica"/>
              </a:rPr>
              <a:t>Final payment deadline is 99 days before your tour (for tours departing before September 30, 2019) or 110 days before your tour (for tours departing on or after October 1, 2019)</a:t>
            </a:r>
          </a:p>
          <a:p>
            <a:pPr marL="128585" indent="-128585" defTabSz="914378">
              <a:lnSpc>
                <a:spcPts val="2060"/>
              </a:lnSpc>
              <a:buFont typeface="Arial"/>
              <a:buChar char="•"/>
              <a:defRPr/>
            </a:pPr>
            <a:r>
              <a:rPr lang="en-US" sz="1000" dirty="0">
                <a:solidFill>
                  <a:srgbClr val="000000">
                    <a:lumMod val="95000"/>
                    <a:lumOff val="5000"/>
                  </a:srgbClr>
                </a:solidFill>
                <a:latin typeface="Helvetica"/>
                <a:ea typeface="ＭＳ Ｐゴシック" charset="0"/>
                <a:cs typeface="Helvetica"/>
              </a:rPr>
              <a:t>For </a:t>
            </a:r>
            <a:r>
              <a:rPr lang="en-US" sz="1000" dirty="0" err="1">
                <a:solidFill>
                  <a:srgbClr val="000000">
                    <a:lumMod val="95000"/>
                    <a:lumOff val="5000"/>
                  </a:srgbClr>
                </a:solidFill>
                <a:latin typeface="Helvetica"/>
                <a:ea typeface="ＭＳ Ｐゴシック" charset="0"/>
                <a:cs typeface="Helvetica"/>
              </a:rPr>
              <a:t>travellers</a:t>
            </a:r>
            <a:r>
              <a:rPr lang="en-US" sz="1000" dirty="0">
                <a:solidFill>
                  <a:srgbClr val="000000">
                    <a:lumMod val="95000"/>
                    <a:lumOff val="5000"/>
                  </a:srgbClr>
                </a:solidFill>
                <a:latin typeface="Helvetica"/>
                <a:ea typeface="ＭＳ Ｐゴシック" charset="0"/>
                <a:cs typeface="Helvetica"/>
              </a:rPr>
              <a:t> enrolling between 175 and 99 days prior to departure: $699 due upon enrolment (includes $199 non-refundable deposit). Remaining balance is due 99 days prior to departure. </a:t>
            </a:r>
          </a:p>
          <a:p>
            <a:pPr marL="128585" indent="-128585" defTabSz="914378">
              <a:lnSpc>
                <a:spcPts val="2060"/>
              </a:lnSpc>
              <a:buFont typeface="Arial"/>
              <a:buChar char="•"/>
              <a:defRPr/>
            </a:pPr>
            <a:r>
              <a:rPr lang="en-US" sz="1000" dirty="0">
                <a:solidFill>
                  <a:srgbClr val="000000">
                    <a:lumMod val="95000"/>
                    <a:lumOff val="5000"/>
                  </a:srgbClr>
                </a:solidFill>
                <a:latin typeface="Helvetica"/>
                <a:ea typeface="ＭＳ Ｐゴシック" charset="0"/>
                <a:cs typeface="Helvetica"/>
              </a:rPr>
              <a:t>Payment methods accepted: direct debit, from your bank account, personal </a:t>
            </a:r>
            <a:r>
              <a:rPr lang="en-US" sz="1000" dirty="0" err="1">
                <a:solidFill>
                  <a:srgbClr val="000000">
                    <a:lumMod val="95000"/>
                    <a:lumOff val="5000"/>
                  </a:srgbClr>
                </a:solidFill>
                <a:latin typeface="Helvetica"/>
                <a:ea typeface="ＭＳ Ｐゴシック" charset="0"/>
                <a:cs typeface="Helvetica"/>
              </a:rPr>
              <a:t>cheque</a:t>
            </a:r>
            <a:r>
              <a:rPr lang="en-US" sz="1000" dirty="0">
                <a:solidFill>
                  <a:srgbClr val="000000">
                    <a:lumMod val="95000"/>
                    <a:lumOff val="5000"/>
                  </a:srgbClr>
                </a:solidFill>
                <a:latin typeface="Helvetica"/>
                <a:ea typeface="ＭＳ Ｐゴシック" charset="0"/>
                <a:cs typeface="Helvetica"/>
              </a:rPr>
              <a:t> or credit card (Visa or MasterCard)</a:t>
            </a:r>
          </a:p>
          <a:p>
            <a:pPr marL="128585" indent="-128585" defTabSz="914378">
              <a:lnSpc>
                <a:spcPts val="2060"/>
              </a:lnSpc>
              <a:buFont typeface="Arial"/>
              <a:buChar char="•"/>
              <a:defRPr/>
            </a:pPr>
            <a:endParaRPr lang="en-US" sz="1000" dirty="0">
              <a:solidFill>
                <a:srgbClr val="000000">
                  <a:lumMod val="95000"/>
                  <a:lumOff val="5000"/>
                </a:srgbClr>
              </a:solidFill>
              <a:latin typeface="Helvetica"/>
              <a:ea typeface="ＭＳ Ｐゴシック" charset="0"/>
              <a:cs typeface="Helvetica"/>
            </a:endParaRPr>
          </a:p>
        </p:txBody>
      </p:sp>
      <p:sp>
        <p:nvSpPr>
          <p:cNvPr id="10" name="Oval 9"/>
          <p:cNvSpPr/>
          <p:nvPr/>
        </p:nvSpPr>
        <p:spPr bwMode="auto">
          <a:xfrm>
            <a:off x="2321858" y="874940"/>
            <a:ext cx="190884" cy="214745"/>
          </a:xfrm>
          <a:prstGeom prst="ellipse">
            <a:avLst/>
          </a:prstGeom>
          <a:noFill/>
          <a:ln w="25400" cap="flat" cmpd="sng" algn="ctr">
            <a:solidFill>
              <a:schemeClr val="tx1"/>
            </a:solidFill>
            <a:prstDash val="solid"/>
            <a:round/>
            <a:headEnd type="none" w="med" len="med"/>
            <a:tailEnd type="none" w="med" len="med"/>
          </a:ln>
          <a:effectLst/>
          <a:extLst/>
        </p:spPr>
        <p:txBody>
          <a:bodyPr lIns="2540" tIns="2540" rIns="2540" bIns="254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378">
              <a:defRPr/>
            </a:pPr>
            <a:r>
              <a:rPr lang="en-US" altLang="en-US" sz="1200" dirty="0">
                <a:ln>
                  <a:solidFill>
                    <a:srgbClr val="00293D"/>
                  </a:solidFill>
                </a:ln>
                <a:solidFill>
                  <a:srgbClr val="00293D"/>
                </a:solidFill>
              </a:rPr>
              <a:t>2</a:t>
            </a:r>
          </a:p>
        </p:txBody>
      </p:sp>
      <p:sp>
        <p:nvSpPr>
          <p:cNvPr id="11" name="Oval 10"/>
          <p:cNvSpPr/>
          <p:nvPr/>
        </p:nvSpPr>
        <p:spPr bwMode="auto">
          <a:xfrm>
            <a:off x="4876800" y="832579"/>
            <a:ext cx="228507" cy="214745"/>
          </a:xfrm>
          <a:prstGeom prst="ellipse">
            <a:avLst/>
          </a:prstGeom>
          <a:noFill/>
          <a:ln w="25400" cap="flat" cmpd="sng" algn="ctr">
            <a:solidFill>
              <a:schemeClr val="tx1"/>
            </a:solidFill>
            <a:prstDash val="solid"/>
            <a:round/>
            <a:headEnd type="none" w="med" len="med"/>
            <a:tailEnd type="none" w="med" len="med"/>
          </a:ln>
          <a:effectLst/>
          <a:extLst/>
        </p:spPr>
        <p:txBody>
          <a:bodyPr lIns="2540" tIns="2540" rIns="2540" bIns="254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378">
              <a:defRPr/>
            </a:pPr>
            <a:r>
              <a:rPr lang="en-US" altLang="en-US" sz="1200" dirty="0">
                <a:ln>
                  <a:solidFill>
                    <a:srgbClr val="00293D"/>
                  </a:solidFill>
                </a:ln>
                <a:solidFill>
                  <a:srgbClr val="00293D"/>
                </a:solidFill>
              </a:rPr>
              <a:t>3</a:t>
            </a:r>
          </a:p>
        </p:txBody>
      </p:sp>
      <p:sp>
        <p:nvSpPr>
          <p:cNvPr id="12" name="TextBox 11"/>
          <p:cNvSpPr txBox="1"/>
          <p:nvPr/>
        </p:nvSpPr>
        <p:spPr>
          <a:xfrm>
            <a:off x="364372" y="4237655"/>
            <a:ext cx="8603125" cy="230832"/>
          </a:xfrm>
          <a:prstGeom prst="rect">
            <a:avLst/>
          </a:prstGeom>
          <a:noFill/>
        </p:spPr>
        <p:txBody>
          <a:bodyPr wrap="square" rtlCol="0">
            <a:spAutoFit/>
          </a:bodyPr>
          <a:lstStyle/>
          <a:p>
            <a:r>
              <a:rPr lang="en-US" sz="900" i="1" dirty="0">
                <a:solidFill>
                  <a:schemeClr val="accent4"/>
                </a:solidFill>
              </a:rPr>
              <a:t>You can find EF’s Booking Conditions at </a:t>
            </a:r>
            <a:r>
              <a:rPr lang="en-US" sz="900" b="1" i="1" dirty="0">
                <a:solidFill>
                  <a:schemeClr val="accent4"/>
                </a:solidFill>
              </a:rPr>
              <a:t>eftours.ca/</a:t>
            </a:r>
            <a:r>
              <a:rPr lang="en-US" sz="900" b="1" i="1" dirty="0" err="1">
                <a:solidFill>
                  <a:schemeClr val="accent4"/>
                </a:solidFill>
              </a:rPr>
              <a:t>bc</a:t>
            </a:r>
            <a:r>
              <a:rPr lang="en-US" sz="900" i="1" dirty="0">
                <a:solidFill>
                  <a:schemeClr val="accent4"/>
                </a:solidFill>
              </a:rPr>
              <a:t> which outline the tour inclusions, payment schedule, cancellation and refund policies. </a:t>
            </a:r>
          </a:p>
        </p:txBody>
      </p:sp>
    </p:spTree>
    <p:extLst>
      <p:ext uri="{BB962C8B-B14F-4D97-AF65-F5344CB8AC3E}">
        <p14:creationId xmlns:p14="http://schemas.microsoft.com/office/powerpoint/2010/main" val="1742090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220200" cy="5143500"/>
          </a:xfrm>
          <a:prstGeom prst="rect">
            <a:avLst/>
          </a:prstGeom>
          <a:solidFill>
            <a:schemeClr val="bg2">
              <a:lumMod val="7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28674" name="Title 1"/>
          <p:cNvSpPr txBox="1">
            <a:spLocks/>
          </p:cNvSpPr>
          <p:nvPr/>
        </p:nvSpPr>
        <p:spPr bwMode="auto">
          <a:xfrm>
            <a:off x="1905000" y="2190750"/>
            <a:ext cx="510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solidFill>
                  <a:schemeClr val="bg1"/>
                </a:solidFill>
                <a:latin typeface="Georgia" panose="02040502050405020303" pitchFamily="18" charset="0"/>
              </a:rPr>
              <a:t>Why travel is important</a:t>
            </a:r>
          </a:p>
        </p:txBody>
      </p:sp>
      <p:cxnSp>
        <p:nvCxnSpPr>
          <p:cNvPr id="3" name="Straight Connector 2"/>
          <p:cNvCxnSpPr/>
          <p:nvPr/>
        </p:nvCxnSpPr>
        <p:spPr>
          <a:xfrm>
            <a:off x="2133600" y="2724150"/>
            <a:ext cx="4724400" cy="0"/>
          </a:xfrm>
          <a:prstGeom prst="line">
            <a:avLst/>
          </a:prstGeom>
          <a:ln w="0">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1036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33650" y="971550"/>
            <a:ext cx="4095750" cy="635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2209800" y="285750"/>
            <a:ext cx="4876800"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a:defRPr/>
            </a:pPr>
            <a:r>
              <a:rPr lang="en-US" b="0" i="0" dirty="0">
                <a:solidFill>
                  <a:schemeClr val="accent4">
                    <a:lumMod val="95000"/>
                    <a:lumOff val="5000"/>
                  </a:schemeClr>
                </a:solidFill>
                <a:latin typeface="Georgia" charset="0"/>
                <a:ea typeface="Georgia" charset="0"/>
                <a:cs typeface="Georgia" charset="0"/>
              </a:rPr>
              <a:t>Your tour donation page</a:t>
            </a:r>
          </a:p>
        </p:txBody>
      </p:sp>
      <p:sp>
        <p:nvSpPr>
          <p:cNvPr id="8" name="TextBox 19"/>
          <p:cNvSpPr txBox="1">
            <a:spLocks noChangeArrowheads="1"/>
          </p:cNvSpPr>
          <p:nvPr/>
        </p:nvSpPr>
        <p:spPr bwMode="auto">
          <a:xfrm>
            <a:off x="4221163" y="1239837"/>
            <a:ext cx="46482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58775"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2063"/>
              </a:lnSpc>
            </a:pPr>
            <a:r>
              <a:rPr lang="en-US" altLang="en-US" sz="1600" b="1">
                <a:solidFill>
                  <a:srgbClr val="000000"/>
                </a:solidFill>
                <a:latin typeface="Helvetica" panose="020B0604020202020204" pitchFamily="34" charset="0"/>
              </a:rPr>
              <a:t>A quick and easy way to </a:t>
            </a:r>
          </a:p>
          <a:p>
            <a:pPr>
              <a:lnSpc>
                <a:spcPts val="2063"/>
              </a:lnSpc>
            </a:pPr>
            <a:r>
              <a:rPr lang="en-US" altLang="en-US" sz="1600" b="1">
                <a:solidFill>
                  <a:srgbClr val="000000"/>
                </a:solidFill>
                <a:latin typeface="Helvetica" panose="020B0604020202020204" pitchFamily="34" charset="0"/>
              </a:rPr>
              <a:t>raise money for your tour</a:t>
            </a:r>
          </a:p>
          <a:p>
            <a:r>
              <a:rPr lang="en-US" altLang="en-US" sz="1600" b="1">
                <a:solidFill>
                  <a:srgbClr val="000000"/>
                </a:solidFill>
                <a:latin typeface="Helvetica" panose="020B0604020202020204" pitchFamily="34" charset="0"/>
              </a:rPr>
              <a:t>___</a:t>
            </a:r>
          </a:p>
          <a:p>
            <a:pPr>
              <a:lnSpc>
                <a:spcPct val="200000"/>
              </a:lnSpc>
            </a:pPr>
            <a:r>
              <a:rPr lang="en-US" altLang="en-US" sz="1600" b="1">
                <a:solidFill>
                  <a:srgbClr val="000000"/>
                </a:solidFill>
                <a:latin typeface="Helvetica" panose="020B0604020202020204" pitchFamily="34" charset="0"/>
              </a:rPr>
              <a:t>How it works</a:t>
            </a:r>
          </a:p>
          <a:p>
            <a:pPr lvl="1">
              <a:lnSpc>
                <a:spcPts val="2063"/>
              </a:lnSpc>
              <a:buFont typeface="Arial" panose="020B0604020202020204" pitchFamily="34" charset="0"/>
              <a:buChar char="•"/>
            </a:pPr>
            <a:r>
              <a:rPr lang="en-US" altLang="en-US" sz="1600">
                <a:solidFill>
                  <a:srgbClr val="000000"/>
                </a:solidFill>
                <a:latin typeface="Helvetica" panose="020B0604020202020204" pitchFamily="34" charset="0"/>
              </a:rPr>
              <a:t>Located on your personal EF website</a:t>
            </a:r>
          </a:p>
          <a:p>
            <a:pPr lvl="1">
              <a:lnSpc>
                <a:spcPts val="2063"/>
              </a:lnSpc>
              <a:buFont typeface="Arial" panose="020B0604020202020204" pitchFamily="34" charset="0"/>
              <a:buChar char="•"/>
            </a:pPr>
            <a:r>
              <a:rPr lang="en-US" altLang="en-US" sz="1600">
                <a:solidFill>
                  <a:srgbClr val="000000"/>
                </a:solidFill>
                <a:latin typeface="Helvetica" panose="020B0604020202020204" pitchFamily="34" charset="0"/>
              </a:rPr>
              <a:t>Share your donation page on social media or via email with friends and family members you’</a:t>
            </a:r>
            <a:r>
              <a:rPr lang="en-US" altLang="ja-JP" sz="1600">
                <a:solidFill>
                  <a:srgbClr val="000000"/>
                </a:solidFill>
                <a:latin typeface="Helvetica" panose="020B0604020202020204" pitchFamily="34" charset="0"/>
              </a:rPr>
              <a:t>d like to ask for support</a:t>
            </a:r>
          </a:p>
          <a:p>
            <a:pPr lvl="1">
              <a:lnSpc>
                <a:spcPts val="2063"/>
              </a:lnSpc>
              <a:buFont typeface="Arial" panose="020B0604020202020204" pitchFamily="34" charset="0"/>
              <a:buChar char="•"/>
            </a:pPr>
            <a:r>
              <a:rPr lang="en-US" altLang="en-US" sz="1600">
                <a:solidFill>
                  <a:srgbClr val="000000"/>
                </a:solidFill>
                <a:latin typeface="Helvetica" panose="020B0604020202020204" pitchFamily="34" charset="0"/>
              </a:rPr>
              <a:t>All donations are automatically added to your account</a:t>
            </a:r>
          </a:p>
        </p:txBody>
      </p:sp>
      <p:pic>
        <p:nvPicPr>
          <p:cNvPr id="9"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77900"/>
            <a:ext cx="3962400" cy="340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421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886200" y="895350"/>
            <a:ext cx="135255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Title 1"/>
          <p:cNvSpPr txBox="1">
            <a:spLocks/>
          </p:cNvSpPr>
          <p:nvPr/>
        </p:nvSpPr>
        <p:spPr>
          <a:xfrm>
            <a:off x="2133600" y="285750"/>
            <a:ext cx="4876800"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a:defRPr/>
            </a:pPr>
            <a:r>
              <a:rPr lang="en-US" b="0" i="0" dirty="0" err="1">
                <a:solidFill>
                  <a:schemeClr val="accent4">
                    <a:lumMod val="95000"/>
                    <a:lumOff val="5000"/>
                  </a:schemeClr>
                </a:solidFill>
                <a:latin typeface="Georgia" charset="0"/>
                <a:ea typeface="Georgia" charset="0"/>
                <a:cs typeface="Georgia" charset="0"/>
              </a:rPr>
              <a:t>FlipGive</a:t>
            </a:r>
            <a:endParaRPr lang="en-US" b="0" i="0" dirty="0">
              <a:solidFill>
                <a:schemeClr val="accent4">
                  <a:lumMod val="95000"/>
                  <a:lumOff val="5000"/>
                </a:schemeClr>
              </a:solidFill>
              <a:latin typeface="Georgia" charset="0"/>
              <a:ea typeface="Georgia" charset="0"/>
              <a:cs typeface="Georgia" charset="0"/>
            </a:endParaRPr>
          </a:p>
        </p:txBody>
      </p:sp>
      <p:sp>
        <p:nvSpPr>
          <p:cNvPr id="6" name="TextBox 19"/>
          <p:cNvSpPr txBox="1">
            <a:spLocks noChangeArrowheads="1"/>
          </p:cNvSpPr>
          <p:nvPr/>
        </p:nvSpPr>
        <p:spPr bwMode="auto">
          <a:xfrm>
            <a:off x="4562475" y="1643236"/>
            <a:ext cx="4648200" cy="21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58775"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2063"/>
              </a:lnSpc>
            </a:pPr>
            <a:r>
              <a:rPr lang="en-US" altLang="en-US" sz="1600" b="1" dirty="0">
                <a:solidFill>
                  <a:srgbClr val="000000"/>
                </a:solidFill>
                <a:latin typeface="Helvetica" panose="020B0604020202020204" pitchFamily="34" charset="0"/>
              </a:rPr>
              <a:t>Shop online and raise money for your tour</a:t>
            </a:r>
          </a:p>
          <a:p>
            <a:r>
              <a:rPr lang="en-US" altLang="en-US" sz="1600" b="1" dirty="0">
                <a:solidFill>
                  <a:srgbClr val="000000"/>
                </a:solidFill>
                <a:latin typeface="Helvetica" panose="020B0604020202020204" pitchFamily="34" charset="0"/>
              </a:rPr>
              <a:t>___</a:t>
            </a:r>
          </a:p>
          <a:p>
            <a:pPr>
              <a:lnSpc>
                <a:spcPct val="200000"/>
              </a:lnSpc>
            </a:pPr>
            <a:r>
              <a:rPr lang="en-US" altLang="en-US" sz="1600" b="1" dirty="0">
                <a:solidFill>
                  <a:srgbClr val="000000"/>
                </a:solidFill>
                <a:latin typeface="Helvetica" panose="020B0604020202020204" pitchFamily="34" charset="0"/>
              </a:rPr>
              <a:t>How it works</a:t>
            </a:r>
          </a:p>
          <a:p>
            <a:pPr lvl="1">
              <a:lnSpc>
                <a:spcPts val="2063"/>
              </a:lnSpc>
              <a:buFont typeface="Arial" panose="020B0604020202020204" pitchFamily="34" charset="0"/>
              <a:buChar char="•"/>
            </a:pPr>
            <a:r>
              <a:rPr lang="en-US" altLang="en-US" sz="1500" dirty="0">
                <a:solidFill>
                  <a:srgbClr val="000000"/>
                </a:solidFill>
                <a:latin typeface="Helvetica" panose="020B0604020202020204" pitchFamily="34" charset="0"/>
              </a:rPr>
              <a:t>Create an account at </a:t>
            </a:r>
            <a:r>
              <a:rPr lang="en-US" altLang="en-US" sz="1500" b="1" dirty="0">
                <a:solidFill>
                  <a:srgbClr val="000000"/>
                </a:solidFill>
                <a:latin typeface="Helvetica" panose="020B0604020202020204" pitchFamily="34" charset="0"/>
              </a:rPr>
              <a:t>eftours.flipgive.com</a:t>
            </a:r>
          </a:p>
          <a:p>
            <a:pPr lvl="1">
              <a:lnSpc>
                <a:spcPts val="2063"/>
              </a:lnSpc>
              <a:buFont typeface="Arial" panose="020B0604020202020204" pitchFamily="34" charset="0"/>
              <a:buChar char="•"/>
            </a:pPr>
            <a:r>
              <a:rPr lang="en-US" altLang="en-US" sz="1500" dirty="0">
                <a:solidFill>
                  <a:srgbClr val="000000"/>
                </a:solidFill>
                <a:latin typeface="Helvetica" panose="020B0604020202020204" pitchFamily="34" charset="0"/>
              </a:rPr>
              <a:t>Easily reach out to your network for support</a:t>
            </a:r>
          </a:p>
          <a:p>
            <a:pPr lvl="1">
              <a:lnSpc>
                <a:spcPts val="2063"/>
              </a:lnSpc>
              <a:buFont typeface="Arial" panose="020B0604020202020204" pitchFamily="34" charset="0"/>
              <a:buChar char="•"/>
            </a:pPr>
            <a:r>
              <a:rPr lang="en-US" altLang="en-US" sz="1500" dirty="0">
                <a:solidFill>
                  <a:srgbClr val="000000"/>
                </a:solidFill>
                <a:latin typeface="Helvetica" panose="020B0604020202020204" pitchFamily="34" charset="0"/>
              </a:rPr>
              <a:t>Earn up to 25% cash back on purchases</a:t>
            </a:r>
          </a:p>
          <a:p>
            <a:pPr lvl="1">
              <a:lnSpc>
                <a:spcPts val="2063"/>
              </a:lnSpc>
              <a:buFont typeface="Arial" panose="020B0604020202020204" pitchFamily="34" charset="0"/>
              <a:buChar char="•"/>
            </a:pPr>
            <a:r>
              <a:rPr lang="en-US" altLang="en-US" sz="1500" dirty="0">
                <a:solidFill>
                  <a:srgbClr val="000000"/>
                </a:solidFill>
                <a:latin typeface="Helvetica" panose="020B0604020202020204" pitchFamily="34" charset="0"/>
              </a:rPr>
              <a:t>Withdraw your funds and pay for your tour</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1504951"/>
            <a:ext cx="4111743" cy="2454090"/>
          </a:xfrm>
          <a:prstGeom prst="rect">
            <a:avLst/>
          </a:prstGeom>
        </p:spPr>
      </p:pic>
    </p:spTree>
    <p:extLst>
      <p:ext uri="{BB962C8B-B14F-4D97-AF65-F5344CB8AC3E}">
        <p14:creationId xmlns:p14="http://schemas.microsoft.com/office/powerpoint/2010/main" val="1078312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p:cNvSpPr>
          <p:nvPr/>
        </p:nvSpPr>
        <p:spPr bwMode="auto">
          <a:xfrm>
            <a:off x="304800" y="361950"/>
            <a:ext cx="617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dirty="0">
                <a:solidFill>
                  <a:srgbClr val="0D0D0D"/>
                </a:solidFill>
                <a:latin typeface="Georgia" panose="02040502050405020303" pitchFamily="18" charset="0"/>
              </a:rPr>
              <a:t>Who’s in?</a:t>
            </a:r>
          </a:p>
        </p:txBody>
      </p:sp>
      <p:sp>
        <p:nvSpPr>
          <p:cNvPr id="79874" name="Rectangle 7"/>
          <p:cNvSpPr>
            <a:spLocks noChangeArrowheads="1"/>
          </p:cNvSpPr>
          <p:nvPr/>
        </p:nvSpPr>
        <p:spPr bwMode="auto">
          <a:xfrm>
            <a:off x="365125" y="1047750"/>
            <a:ext cx="4130675" cy="31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102870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20000"/>
              </a:lnSpc>
              <a:buClr>
                <a:srgbClr val="00293D"/>
              </a:buClr>
              <a:buSzPct val="100000"/>
              <a:defRPr/>
            </a:pPr>
            <a:endParaRPr lang="en-US" altLang="en-US" sz="1600" b="1" dirty="0">
              <a:solidFill>
                <a:srgbClr val="0D0D0D"/>
              </a:solidFill>
              <a:sym typeface="Arial Bold" panose="020B0704020202020204" pitchFamily="34" charset="0"/>
            </a:endParaRPr>
          </a:p>
          <a:p>
            <a:pPr>
              <a:lnSpc>
                <a:spcPct val="120000"/>
              </a:lnSpc>
              <a:buClr>
                <a:srgbClr val="00293D"/>
              </a:buClr>
              <a:buSzPct val="100000"/>
              <a:defRPr/>
            </a:pPr>
            <a:r>
              <a:rPr lang="en-US" altLang="en-US" sz="1600" b="1" dirty="0">
                <a:solidFill>
                  <a:srgbClr val="0D0D0D"/>
                </a:solidFill>
                <a:sym typeface="Arial Bold" panose="020B0704020202020204" pitchFamily="34" charset="0"/>
              </a:rPr>
              <a:t>Enrollment window opens: Right Now!</a:t>
            </a:r>
          </a:p>
          <a:p>
            <a:pPr>
              <a:lnSpc>
                <a:spcPct val="120000"/>
              </a:lnSpc>
              <a:buClr>
                <a:srgbClr val="00293D"/>
              </a:buClr>
              <a:buSzPct val="100000"/>
              <a:defRPr/>
            </a:pPr>
            <a:endParaRPr lang="en-US" altLang="en-US" sz="1600" b="1" dirty="0">
              <a:solidFill>
                <a:srgbClr val="0D0D0D"/>
              </a:solidFill>
              <a:sym typeface="Arial Bold" panose="020B0704020202020204" pitchFamily="34" charset="0"/>
            </a:endParaRPr>
          </a:p>
          <a:p>
            <a:pPr>
              <a:lnSpc>
                <a:spcPct val="120000"/>
              </a:lnSpc>
              <a:buClr>
                <a:srgbClr val="00293D"/>
              </a:buClr>
              <a:buSzPct val="100000"/>
              <a:defRPr/>
            </a:pPr>
            <a:r>
              <a:rPr lang="en-US" altLang="en-US" sz="1600" b="1" dirty="0">
                <a:solidFill>
                  <a:srgbClr val="0D0D0D"/>
                </a:solidFill>
                <a:sym typeface="Arial Bold" panose="020B0704020202020204" pitchFamily="34" charset="0"/>
              </a:rPr>
              <a:t>To enroll you’ll need your tour number:</a:t>
            </a:r>
          </a:p>
          <a:p>
            <a:pPr algn="ctr">
              <a:lnSpc>
                <a:spcPct val="120000"/>
              </a:lnSpc>
              <a:buClr>
                <a:srgbClr val="00293D"/>
              </a:buClr>
              <a:buSzPct val="100000"/>
              <a:defRPr/>
            </a:pPr>
            <a:r>
              <a:rPr lang="en-US" altLang="en-US" dirty="0">
                <a:solidFill>
                  <a:srgbClr val="D91D49"/>
                </a:solidFill>
                <a:sym typeface="Arial" panose="020B0604020202020204" pitchFamily="34" charset="0"/>
              </a:rPr>
              <a:t>2248161JP</a:t>
            </a:r>
            <a:endParaRPr lang="en-US" altLang="en-US" sz="1600" dirty="0">
              <a:solidFill>
                <a:srgbClr val="D91D49"/>
              </a:solidFill>
              <a:sym typeface="Arial" panose="020B0604020202020204" pitchFamily="34" charset="0"/>
            </a:endParaRPr>
          </a:p>
          <a:p>
            <a:pPr>
              <a:lnSpc>
                <a:spcPct val="120000"/>
              </a:lnSpc>
              <a:buClr>
                <a:srgbClr val="00293D"/>
              </a:buClr>
              <a:buSzPct val="100000"/>
              <a:defRPr/>
            </a:pPr>
            <a:endParaRPr lang="en-US" altLang="en-US" sz="1600" dirty="0">
              <a:solidFill>
                <a:srgbClr val="0D0D0D"/>
              </a:solidFill>
              <a:sym typeface="Arial" panose="020B0604020202020204" pitchFamily="34" charset="0"/>
            </a:endParaRPr>
          </a:p>
          <a:p>
            <a:pPr>
              <a:lnSpc>
                <a:spcPct val="120000"/>
              </a:lnSpc>
              <a:buClr>
                <a:srgbClr val="00293D"/>
              </a:buClr>
              <a:buSzPct val="100000"/>
              <a:defRPr/>
            </a:pPr>
            <a:r>
              <a:rPr lang="en-US" altLang="en-US" sz="1600" b="1" dirty="0">
                <a:solidFill>
                  <a:srgbClr val="0D0D0D"/>
                </a:solidFill>
                <a:sym typeface="Arial" panose="020B0604020202020204" pitchFamily="34" charset="0"/>
              </a:rPr>
              <a:t>Two easy ways to enroll</a:t>
            </a:r>
          </a:p>
          <a:p>
            <a:pPr>
              <a:lnSpc>
                <a:spcPct val="120000"/>
              </a:lnSpc>
              <a:buClr>
                <a:srgbClr val="00293D"/>
              </a:buClr>
              <a:buSzPct val="100000"/>
              <a:defRPr/>
            </a:pPr>
            <a:r>
              <a:rPr lang="en-US" altLang="en-US" sz="1600" dirty="0">
                <a:solidFill>
                  <a:srgbClr val="0D0D0D"/>
                </a:solidFill>
                <a:sym typeface="Arial" panose="020B0604020202020204" pitchFamily="34" charset="0"/>
              </a:rPr>
              <a:t>Online: </a:t>
            </a:r>
            <a:r>
              <a:rPr lang="en-US" altLang="en-US" sz="1600" dirty="0" smtClean="0">
                <a:solidFill>
                  <a:srgbClr val="0D0D0D"/>
                </a:solidFill>
                <a:sym typeface="Arial" panose="020B0604020202020204" pitchFamily="34" charset="0"/>
              </a:rPr>
              <a:t>eftours.ca/</a:t>
            </a:r>
            <a:r>
              <a:rPr lang="en-US" altLang="en-US" sz="1600" dirty="0" smtClean="0">
                <a:solidFill>
                  <a:srgbClr val="D91D49"/>
                </a:solidFill>
                <a:sym typeface="Arial" panose="020B0604020202020204" pitchFamily="34" charset="0"/>
              </a:rPr>
              <a:t>2248161JP</a:t>
            </a:r>
          </a:p>
          <a:p>
            <a:pPr>
              <a:lnSpc>
                <a:spcPct val="120000"/>
              </a:lnSpc>
              <a:buClr>
                <a:srgbClr val="00293D"/>
              </a:buClr>
              <a:buSzPct val="100000"/>
              <a:defRPr/>
            </a:pPr>
            <a:r>
              <a:rPr lang="en-US" altLang="en-US" sz="1600" dirty="0" smtClean="0">
                <a:solidFill>
                  <a:srgbClr val="0D0D0D"/>
                </a:solidFill>
                <a:sym typeface="Arial" panose="020B0604020202020204" pitchFamily="34" charset="0"/>
              </a:rPr>
              <a:t>Phone: 1-800-263-2806</a:t>
            </a:r>
          </a:p>
          <a:p>
            <a:pPr lvl="1">
              <a:lnSpc>
                <a:spcPct val="120000"/>
              </a:lnSpc>
              <a:buClr>
                <a:srgbClr val="00293D"/>
              </a:buClr>
              <a:buSzPct val="100000"/>
              <a:buFont typeface="Arial" panose="020B0604020202020204" pitchFamily="34" charset="0"/>
              <a:buChar char="•"/>
              <a:defRPr/>
            </a:pPr>
            <a:endParaRPr lang="en-US" altLang="en-US" sz="1500" dirty="0">
              <a:solidFill>
                <a:srgbClr val="C00000"/>
              </a:solidFill>
              <a:sym typeface="Arial" panose="020B0604020202020204" pitchFamily="34" charset="0"/>
            </a:endParaRPr>
          </a:p>
        </p:txBody>
      </p:sp>
    </p:spTree>
    <p:extLst>
      <p:ext uri="{BB962C8B-B14F-4D97-AF65-F5344CB8AC3E}">
        <p14:creationId xmlns:p14="http://schemas.microsoft.com/office/powerpoint/2010/main" val="1593003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5799" y="1377891"/>
            <a:ext cx="2161087" cy="862638"/>
          </a:xfrm>
          <a:prstGeom prst="rect">
            <a:avLst/>
          </a:prstGeom>
        </p:spPr>
      </p:pic>
      <p:cxnSp>
        <p:nvCxnSpPr>
          <p:cNvPr id="3" name="Straight Connector 2"/>
          <p:cNvCxnSpPr/>
          <p:nvPr/>
        </p:nvCxnSpPr>
        <p:spPr>
          <a:xfrm>
            <a:off x="2974975" y="839572"/>
            <a:ext cx="3276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txBox="1">
            <a:spLocks/>
          </p:cNvSpPr>
          <p:nvPr/>
        </p:nvSpPr>
        <p:spPr>
          <a:xfrm>
            <a:off x="1593757" y="133350"/>
            <a:ext cx="5826125" cy="8382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defTabSz="914378">
              <a:defRPr/>
            </a:pPr>
            <a:r>
              <a:rPr lang="en-US" b="0" i="0" dirty="0">
                <a:solidFill>
                  <a:srgbClr val="000000">
                    <a:lumMod val="95000"/>
                    <a:lumOff val="5000"/>
                  </a:srgbClr>
                </a:solidFill>
                <a:latin typeface="Georgia" charset="0"/>
                <a:ea typeface="Georgia" charset="0"/>
                <a:cs typeface="Georgia" charset="0"/>
              </a:rPr>
              <a:t>Take these home with you!</a:t>
            </a:r>
          </a:p>
        </p:txBody>
      </p:sp>
      <p:sp>
        <p:nvSpPr>
          <p:cNvPr id="5" name="TextBox 4"/>
          <p:cNvSpPr txBox="1"/>
          <p:nvPr/>
        </p:nvSpPr>
        <p:spPr>
          <a:xfrm>
            <a:off x="2667000" y="3098506"/>
            <a:ext cx="2957512" cy="900246"/>
          </a:xfrm>
          <a:prstGeom prst="rect">
            <a:avLst/>
          </a:prstGeom>
          <a:noFill/>
        </p:spPr>
        <p:txBody>
          <a:bodyPr wrap="square">
            <a:spAutoFit/>
          </a:bodyPr>
          <a:lstStyle/>
          <a:p>
            <a:pPr defTabSz="914378">
              <a:lnSpc>
                <a:spcPts val="2060"/>
              </a:lnSpc>
              <a:defRPr/>
            </a:pPr>
            <a:r>
              <a:rPr lang="en-US" sz="1200" b="1" dirty="0">
                <a:solidFill>
                  <a:srgbClr val="000000">
                    <a:lumMod val="95000"/>
                    <a:lumOff val="5000"/>
                  </a:srgbClr>
                </a:solidFill>
                <a:latin typeface="Helvetica"/>
                <a:ea typeface="ＭＳ Ｐゴシック" charset="0"/>
                <a:cs typeface="Helvetica"/>
              </a:rPr>
              <a:t>Enrolment Info Card</a:t>
            </a:r>
          </a:p>
          <a:p>
            <a:pPr marL="128585" indent="-128585" defTabSz="914378">
              <a:lnSpc>
                <a:spcPts val="2060"/>
              </a:lnSpc>
              <a:buFont typeface="Arial"/>
              <a:buChar char="•"/>
              <a:defRPr/>
            </a:pPr>
            <a:r>
              <a:rPr lang="en-US" sz="1100" dirty="0">
                <a:solidFill>
                  <a:srgbClr val="000000">
                    <a:lumMod val="95000"/>
                    <a:lumOff val="5000"/>
                  </a:srgbClr>
                </a:solidFill>
                <a:latin typeface="Helvetica"/>
                <a:ea typeface="ＭＳ Ｐゴシック" charset="0"/>
                <a:cs typeface="Helvetica"/>
              </a:rPr>
              <a:t>Has your personalized tour details</a:t>
            </a:r>
          </a:p>
          <a:p>
            <a:pPr marL="128585" indent="-128585" defTabSz="914378">
              <a:lnSpc>
                <a:spcPts val="2060"/>
              </a:lnSpc>
              <a:buFont typeface="Arial"/>
              <a:buChar char="•"/>
              <a:defRPr/>
            </a:pPr>
            <a:r>
              <a:rPr lang="en-US" sz="1100" dirty="0">
                <a:solidFill>
                  <a:srgbClr val="000000">
                    <a:lumMod val="95000"/>
                    <a:lumOff val="5000"/>
                  </a:srgbClr>
                </a:solidFill>
                <a:latin typeface="Helvetica"/>
                <a:ea typeface="ＭＳ Ｐゴシック" charset="0"/>
                <a:cs typeface="Helvetica"/>
              </a:rPr>
              <a:t>Explains in 3 steps how to </a:t>
            </a:r>
            <a:r>
              <a:rPr lang="en-US" sz="1100" dirty="0" err="1">
                <a:solidFill>
                  <a:srgbClr val="000000">
                    <a:lumMod val="95000"/>
                    <a:lumOff val="5000"/>
                  </a:srgbClr>
                </a:solidFill>
                <a:latin typeface="Helvetica"/>
                <a:ea typeface="ＭＳ Ｐゴシック" charset="0"/>
                <a:cs typeface="Helvetica"/>
              </a:rPr>
              <a:t>enrol</a:t>
            </a:r>
            <a:r>
              <a:rPr lang="en-US" sz="1100" dirty="0">
                <a:solidFill>
                  <a:srgbClr val="000000">
                    <a:lumMod val="95000"/>
                    <a:lumOff val="5000"/>
                  </a:srgbClr>
                </a:solidFill>
                <a:latin typeface="Helvetica"/>
                <a:ea typeface="ＭＳ Ｐゴシック" charset="0"/>
                <a:cs typeface="Helvetica"/>
              </a:rPr>
              <a:t> online.</a:t>
            </a:r>
          </a:p>
        </p:txBody>
      </p:sp>
      <p:sp>
        <p:nvSpPr>
          <p:cNvPr id="6" name="TextBox 5"/>
          <p:cNvSpPr txBox="1"/>
          <p:nvPr/>
        </p:nvSpPr>
        <p:spPr>
          <a:xfrm>
            <a:off x="460375" y="3105695"/>
            <a:ext cx="2359025" cy="877163"/>
          </a:xfrm>
          <a:prstGeom prst="rect">
            <a:avLst/>
          </a:prstGeom>
          <a:noFill/>
        </p:spPr>
        <p:txBody>
          <a:bodyPr wrap="square">
            <a:spAutoFit/>
          </a:bodyPr>
          <a:lstStyle/>
          <a:p>
            <a:pPr defTabSz="914378">
              <a:lnSpc>
                <a:spcPct val="150000"/>
              </a:lnSpc>
              <a:defRPr/>
            </a:pPr>
            <a:r>
              <a:rPr lang="en-US" sz="1200" b="1" dirty="0">
                <a:solidFill>
                  <a:srgbClr val="000000">
                    <a:lumMod val="95000"/>
                    <a:lumOff val="5000"/>
                  </a:srgbClr>
                </a:solidFill>
                <a:latin typeface="Helvetica"/>
                <a:ea typeface="ＭＳ Ｐゴシック" charset="0"/>
                <a:cs typeface="Helvetica"/>
              </a:rPr>
              <a:t>Day by Day Itinerary</a:t>
            </a:r>
          </a:p>
          <a:p>
            <a:pPr marL="128585" indent="-128585" defTabSz="914378">
              <a:lnSpc>
                <a:spcPct val="150000"/>
              </a:lnSpc>
              <a:buFont typeface="Arial"/>
              <a:buChar char="•"/>
              <a:defRPr/>
            </a:pPr>
            <a:r>
              <a:rPr lang="en-US" sz="1100" dirty="0">
                <a:solidFill>
                  <a:srgbClr val="000000">
                    <a:lumMod val="95000"/>
                    <a:lumOff val="5000"/>
                  </a:srgbClr>
                </a:solidFill>
                <a:latin typeface="Helvetica"/>
                <a:ea typeface="ＭＳ Ｐゴシック" charset="0"/>
                <a:cs typeface="Helvetica"/>
              </a:rPr>
              <a:t>Provides tour inclusions and highlights</a:t>
            </a:r>
          </a:p>
        </p:txBody>
      </p:sp>
      <p:pic>
        <p:nvPicPr>
          <p:cNvPr id="7" name="Picture 6"/>
          <p:cNvPicPr>
            <a:picLocks noChangeAspect="1"/>
          </p:cNvPicPr>
          <p:nvPr/>
        </p:nvPicPr>
        <p:blipFill>
          <a:blip r:embed="rId3"/>
          <a:stretch>
            <a:fillRect/>
          </a:stretch>
        </p:blipFill>
        <p:spPr>
          <a:xfrm>
            <a:off x="609248" y="1004298"/>
            <a:ext cx="1524000" cy="1955528"/>
          </a:xfrm>
          <a:prstGeom prst="rect">
            <a:avLst/>
          </a:prstGeom>
        </p:spPr>
      </p:pic>
      <p:pic>
        <p:nvPicPr>
          <p:cNvPr id="8" name="Picture 7"/>
          <p:cNvPicPr>
            <a:picLocks noChangeAspect="1"/>
          </p:cNvPicPr>
          <p:nvPr/>
        </p:nvPicPr>
        <p:blipFill>
          <a:blip r:embed="rId4"/>
          <a:stretch>
            <a:fillRect/>
          </a:stretch>
        </p:blipFill>
        <p:spPr>
          <a:xfrm>
            <a:off x="2936415" y="1004298"/>
            <a:ext cx="1209341" cy="1955528"/>
          </a:xfrm>
          <a:prstGeom prst="rect">
            <a:avLst/>
          </a:prstGeom>
          <a:ln w="19050">
            <a:solidFill>
              <a:schemeClr val="bg2"/>
            </a:solidFill>
          </a:ln>
        </p:spPr>
      </p:pic>
      <p:sp>
        <p:nvSpPr>
          <p:cNvPr id="9" name="Rectangle 8"/>
          <p:cNvSpPr/>
          <p:nvPr/>
        </p:nvSpPr>
        <p:spPr bwMode="auto">
          <a:xfrm>
            <a:off x="5541771" y="2495550"/>
            <a:ext cx="3200400" cy="1802309"/>
          </a:xfrm>
          <a:prstGeom prst="rect">
            <a:avLst/>
          </a:prstGeom>
          <a:solidFill>
            <a:schemeClr val="bg1"/>
          </a:solidFill>
          <a:ln w="28575" cap="flat" cmpd="sng" algn="ctr">
            <a:solidFill>
              <a:srgbClr val="D91D4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1800">
              <a:solidFill>
                <a:srgbClr val="D91D49"/>
              </a:solidFill>
              <a:latin typeface="Arial" charset="0"/>
              <a:ea typeface="ＭＳ Ｐゴシック" pitchFamily="34" charset="-128"/>
            </a:endParaRPr>
          </a:p>
        </p:txBody>
      </p:sp>
      <p:sp>
        <p:nvSpPr>
          <p:cNvPr id="10" name="Title 1"/>
          <p:cNvSpPr txBox="1">
            <a:spLocks/>
          </p:cNvSpPr>
          <p:nvPr/>
        </p:nvSpPr>
        <p:spPr>
          <a:xfrm>
            <a:off x="6227923" y="2495550"/>
            <a:ext cx="1848926" cy="4191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defTabSz="914378">
              <a:defRPr/>
            </a:pPr>
            <a:r>
              <a:rPr lang="en-US" sz="2100" b="0" i="0" dirty="0">
                <a:solidFill>
                  <a:schemeClr val="accent4"/>
                </a:solidFill>
                <a:latin typeface="Georgia" charset="0"/>
                <a:ea typeface="Georgia" charset="0"/>
                <a:cs typeface="Georgia" charset="0"/>
              </a:rPr>
              <a:t>Questions? </a:t>
            </a:r>
          </a:p>
        </p:txBody>
      </p:sp>
      <p:sp>
        <p:nvSpPr>
          <p:cNvPr id="11" name="Title 1"/>
          <p:cNvSpPr txBox="1">
            <a:spLocks/>
          </p:cNvSpPr>
          <p:nvPr/>
        </p:nvSpPr>
        <p:spPr>
          <a:xfrm>
            <a:off x="5647912" y="2877391"/>
            <a:ext cx="2861786" cy="289377"/>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lgn="ctr" defTabSz="914378">
              <a:defRPr/>
            </a:pPr>
            <a:r>
              <a:rPr lang="en-US" sz="1500" b="0" i="0" dirty="0">
                <a:solidFill>
                  <a:srgbClr val="000000">
                    <a:lumMod val="95000"/>
                    <a:lumOff val="5000"/>
                  </a:srgbClr>
                </a:solidFill>
                <a:latin typeface="+mn-lt"/>
                <a:ea typeface="Georgia" charset="0"/>
                <a:cs typeface="Georgia" charset="0"/>
              </a:rPr>
              <a:t>Contact EF Educational Tours</a:t>
            </a:r>
          </a:p>
        </p:txBody>
      </p:sp>
      <p:sp>
        <p:nvSpPr>
          <p:cNvPr id="12" name="Title 1"/>
          <p:cNvSpPr txBox="1">
            <a:spLocks/>
          </p:cNvSpPr>
          <p:nvPr/>
        </p:nvSpPr>
        <p:spPr>
          <a:xfrm>
            <a:off x="5552185" y="3146837"/>
            <a:ext cx="3200400" cy="84207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defTabSz="914378">
              <a:defRPr/>
            </a:pPr>
            <a:r>
              <a:rPr lang="en-US" sz="1200" b="0" i="0" dirty="0">
                <a:solidFill>
                  <a:srgbClr val="000000">
                    <a:lumMod val="95000"/>
                    <a:lumOff val="5000"/>
                  </a:srgbClr>
                </a:solidFill>
                <a:latin typeface="+mj-lt"/>
                <a:ea typeface="Georgia" charset="0"/>
                <a:cs typeface="Georgia" charset="0"/>
              </a:rPr>
              <a:t>Phone: 1-800-263-2806</a:t>
            </a:r>
          </a:p>
          <a:p>
            <a:pPr defTabSz="914378">
              <a:defRPr/>
            </a:pPr>
            <a:endParaRPr lang="en-US" sz="450" b="0" i="0" dirty="0">
              <a:solidFill>
                <a:srgbClr val="000000">
                  <a:lumMod val="95000"/>
                  <a:lumOff val="5000"/>
                </a:srgbClr>
              </a:solidFill>
              <a:latin typeface="+mj-lt"/>
              <a:ea typeface="Georgia" charset="0"/>
              <a:cs typeface="Georgia" charset="0"/>
            </a:endParaRPr>
          </a:p>
          <a:p>
            <a:pPr defTabSz="914378">
              <a:defRPr/>
            </a:pPr>
            <a:r>
              <a:rPr lang="en-US" sz="1200" b="0" i="0" dirty="0">
                <a:solidFill>
                  <a:srgbClr val="000000">
                    <a:lumMod val="95000"/>
                    <a:lumOff val="5000"/>
                  </a:srgbClr>
                </a:solidFill>
                <a:latin typeface="+mj-lt"/>
                <a:ea typeface="Georgia" charset="0"/>
                <a:cs typeface="Georgia" charset="0"/>
              </a:rPr>
              <a:t>Online: www.eftours.ca/help-centre</a:t>
            </a:r>
          </a:p>
          <a:p>
            <a:pPr defTabSz="914378">
              <a:defRPr/>
            </a:pPr>
            <a:endParaRPr lang="en-US" sz="450" b="0" i="0" dirty="0">
              <a:solidFill>
                <a:srgbClr val="000000">
                  <a:lumMod val="95000"/>
                  <a:lumOff val="5000"/>
                </a:srgbClr>
              </a:solidFill>
              <a:latin typeface="+mj-lt"/>
              <a:ea typeface="Georgia" charset="0"/>
              <a:cs typeface="Georgia" charset="0"/>
            </a:endParaRPr>
          </a:p>
          <a:p>
            <a:pPr defTabSz="914378">
              <a:defRPr/>
            </a:pPr>
            <a:r>
              <a:rPr lang="en-US" sz="1200" b="0" i="0" dirty="0">
                <a:solidFill>
                  <a:srgbClr val="000000">
                    <a:lumMod val="95000"/>
                    <a:lumOff val="5000"/>
                  </a:srgbClr>
                </a:solidFill>
                <a:latin typeface="+mj-lt"/>
                <a:ea typeface="Georgia" charset="0"/>
                <a:cs typeface="Georgia" charset="0"/>
              </a:rPr>
              <a:t>In person: </a:t>
            </a:r>
          </a:p>
          <a:p>
            <a:pPr defTabSz="914378">
              <a:defRPr/>
            </a:pPr>
            <a:endParaRPr lang="en-US" sz="1500" b="0" i="0" dirty="0">
              <a:solidFill>
                <a:srgbClr val="000000">
                  <a:lumMod val="95000"/>
                  <a:lumOff val="5000"/>
                </a:srgbClr>
              </a:solidFill>
              <a:latin typeface="+mj-lt"/>
              <a:ea typeface="Georgia" charset="0"/>
              <a:cs typeface="Georgia" charset="0"/>
            </a:endParaRPr>
          </a:p>
        </p:txBody>
      </p:sp>
      <p:sp>
        <p:nvSpPr>
          <p:cNvPr id="13" name="Title 1"/>
          <p:cNvSpPr txBox="1">
            <a:spLocks/>
          </p:cNvSpPr>
          <p:nvPr/>
        </p:nvSpPr>
        <p:spPr>
          <a:xfrm>
            <a:off x="6353096" y="3648533"/>
            <a:ext cx="1187426" cy="51028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defTabSz="914378">
              <a:defRPr/>
            </a:pPr>
            <a:r>
              <a:rPr lang="en-US" sz="900" b="0" i="0" dirty="0">
                <a:solidFill>
                  <a:srgbClr val="000000">
                    <a:lumMod val="95000"/>
                    <a:lumOff val="5000"/>
                  </a:srgbClr>
                </a:solidFill>
                <a:latin typeface="+mj-lt"/>
                <a:ea typeface="Georgia" charset="0"/>
                <a:cs typeface="Georgia" charset="0"/>
              </a:rPr>
              <a:t>80 Bloor St. W.,</a:t>
            </a:r>
          </a:p>
          <a:p>
            <a:pPr defTabSz="914378">
              <a:defRPr/>
            </a:pPr>
            <a:r>
              <a:rPr lang="en-US" sz="900" b="0" i="0" dirty="0">
                <a:solidFill>
                  <a:srgbClr val="000000">
                    <a:lumMod val="95000"/>
                    <a:lumOff val="5000"/>
                  </a:srgbClr>
                </a:solidFill>
                <a:latin typeface="+mj-lt"/>
                <a:ea typeface="Georgia" charset="0"/>
                <a:cs typeface="Georgia" charset="0"/>
              </a:rPr>
              <a:t>16</a:t>
            </a:r>
            <a:r>
              <a:rPr lang="en-US" sz="900" b="0" i="0" baseline="30000" dirty="0">
                <a:solidFill>
                  <a:srgbClr val="000000">
                    <a:lumMod val="95000"/>
                    <a:lumOff val="5000"/>
                  </a:srgbClr>
                </a:solidFill>
                <a:latin typeface="+mj-lt"/>
                <a:ea typeface="Georgia" charset="0"/>
                <a:cs typeface="Georgia" charset="0"/>
              </a:rPr>
              <a:t>th</a:t>
            </a:r>
            <a:r>
              <a:rPr lang="en-US" sz="900" b="0" i="0" dirty="0">
                <a:solidFill>
                  <a:srgbClr val="000000">
                    <a:lumMod val="95000"/>
                    <a:lumOff val="5000"/>
                  </a:srgbClr>
                </a:solidFill>
                <a:latin typeface="+mj-lt"/>
                <a:ea typeface="Georgia" charset="0"/>
                <a:cs typeface="Georgia" charset="0"/>
              </a:rPr>
              <a:t> Floor </a:t>
            </a:r>
          </a:p>
          <a:p>
            <a:pPr defTabSz="914378">
              <a:defRPr/>
            </a:pPr>
            <a:r>
              <a:rPr lang="en-US" sz="900" b="0" i="0" dirty="0">
                <a:solidFill>
                  <a:srgbClr val="000000">
                    <a:lumMod val="95000"/>
                    <a:lumOff val="5000"/>
                  </a:srgbClr>
                </a:solidFill>
                <a:latin typeface="+mj-lt"/>
                <a:ea typeface="Georgia" charset="0"/>
                <a:cs typeface="Georgia" charset="0"/>
              </a:rPr>
              <a:t>Toronto, ON </a:t>
            </a:r>
          </a:p>
          <a:p>
            <a:pPr defTabSz="914378">
              <a:defRPr/>
            </a:pPr>
            <a:r>
              <a:rPr lang="en-US" sz="900" b="0" i="0" dirty="0">
                <a:solidFill>
                  <a:srgbClr val="000000">
                    <a:lumMod val="95000"/>
                    <a:lumOff val="5000"/>
                  </a:srgbClr>
                </a:solidFill>
                <a:latin typeface="+mj-lt"/>
                <a:ea typeface="Georgia" charset="0"/>
                <a:cs typeface="Georgia" charset="0"/>
              </a:rPr>
              <a:t>M5S 2V1</a:t>
            </a:r>
          </a:p>
          <a:p>
            <a:pPr defTabSz="914378">
              <a:defRPr/>
            </a:pPr>
            <a:endParaRPr lang="en-US" sz="1200" b="0" i="0" dirty="0">
              <a:solidFill>
                <a:srgbClr val="000000">
                  <a:lumMod val="95000"/>
                  <a:lumOff val="5000"/>
                </a:srgbClr>
              </a:solidFill>
              <a:latin typeface="+mj-lt"/>
              <a:ea typeface="Georgia" charset="0"/>
              <a:cs typeface="Georgia" charset="0"/>
            </a:endParaRPr>
          </a:p>
          <a:p>
            <a:pPr defTabSz="914378">
              <a:defRPr/>
            </a:pPr>
            <a:endParaRPr lang="en-US" sz="1500" b="0" i="0" dirty="0">
              <a:solidFill>
                <a:srgbClr val="000000">
                  <a:lumMod val="95000"/>
                  <a:lumOff val="5000"/>
                </a:srgbClr>
              </a:solidFill>
              <a:latin typeface="+mj-lt"/>
              <a:ea typeface="Georgia" charset="0"/>
              <a:cs typeface="Georgia" charset="0"/>
            </a:endParaRPr>
          </a:p>
        </p:txBody>
      </p:sp>
      <p:sp>
        <p:nvSpPr>
          <p:cNvPr id="14" name="Title 1"/>
          <p:cNvSpPr txBox="1">
            <a:spLocks/>
          </p:cNvSpPr>
          <p:nvPr/>
        </p:nvSpPr>
        <p:spPr>
          <a:xfrm>
            <a:off x="7382441" y="3648533"/>
            <a:ext cx="1380559" cy="51028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defTabSz="914378">
              <a:defRPr/>
            </a:pPr>
            <a:r>
              <a:rPr lang="fr-FR" sz="900" b="0" i="0" dirty="0">
                <a:solidFill>
                  <a:srgbClr val="000000">
                    <a:lumMod val="95000"/>
                    <a:lumOff val="5000"/>
                  </a:srgbClr>
                </a:solidFill>
                <a:latin typeface="+mj-lt"/>
                <a:ea typeface="Georgia" charset="0"/>
                <a:cs typeface="Georgia" charset="0"/>
              </a:rPr>
              <a:t>110 </a:t>
            </a:r>
            <a:r>
              <a:rPr lang="fr-FR" sz="900" b="0" i="0" dirty="0" err="1">
                <a:solidFill>
                  <a:srgbClr val="000000">
                    <a:lumMod val="95000"/>
                    <a:lumOff val="5000"/>
                  </a:srgbClr>
                </a:solidFill>
                <a:latin typeface="+mj-lt"/>
                <a:ea typeface="Georgia" charset="0"/>
                <a:cs typeface="Georgia" charset="0"/>
              </a:rPr>
              <a:t>Cambie</a:t>
            </a:r>
            <a:r>
              <a:rPr lang="fr-FR" sz="900" b="0" i="0" dirty="0">
                <a:solidFill>
                  <a:srgbClr val="000000">
                    <a:lumMod val="95000"/>
                    <a:lumOff val="5000"/>
                  </a:srgbClr>
                </a:solidFill>
                <a:latin typeface="+mj-lt"/>
                <a:ea typeface="Georgia" charset="0"/>
                <a:cs typeface="Georgia" charset="0"/>
              </a:rPr>
              <a:t> St.,</a:t>
            </a:r>
          </a:p>
          <a:p>
            <a:pPr defTabSz="914378">
              <a:defRPr/>
            </a:pPr>
            <a:r>
              <a:rPr lang="fr-FR" sz="900" b="0" i="0" dirty="0">
                <a:solidFill>
                  <a:srgbClr val="000000">
                    <a:lumMod val="95000"/>
                    <a:lumOff val="5000"/>
                  </a:srgbClr>
                </a:solidFill>
                <a:latin typeface="+mj-lt"/>
                <a:ea typeface="Georgia" charset="0"/>
                <a:cs typeface="Georgia" charset="0"/>
              </a:rPr>
              <a:t>Suite 300</a:t>
            </a:r>
          </a:p>
          <a:p>
            <a:pPr defTabSz="914378">
              <a:defRPr/>
            </a:pPr>
            <a:r>
              <a:rPr lang="fr-FR" sz="900" b="0" i="0" dirty="0">
                <a:solidFill>
                  <a:srgbClr val="000000">
                    <a:lumMod val="95000"/>
                    <a:lumOff val="5000"/>
                  </a:srgbClr>
                </a:solidFill>
                <a:latin typeface="+mj-lt"/>
                <a:ea typeface="Georgia" charset="0"/>
                <a:cs typeface="Georgia" charset="0"/>
              </a:rPr>
              <a:t>Vancouver, BC </a:t>
            </a:r>
          </a:p>
          <a:p>
            <a:pPr defTabSz="914378">
              <a:defRPr/>
            </a:pPr>
            <a:r>
              <a:rPr lang="fr-FR" sz="900" b="0" i="0" dirty="0">
                <a:solidFill>
                  <a:srgbClr val="000000">
                    <a:lumMod val="95000"/>
                    <a:lumOff val="5000"/>
                  </a:srgbClr>
                </a:solidFill>
                <a:latin typeface="+mj-lt"/>
                <a:ea typeface="Georgia" charset="0"/>
                <a:cs typeface="Georgia" charset="0"/>
              </a:rPr>
              <a:t>V6B 2M8</a:t>
            </a:r>
          </a:p>
          <a:p>
            <a:pPr defTabSz="914378">
              <a:defRPr/>
            </a:pPr>
            <a:endParaRPr lang="en-US" sz="1200" b="0" i="0" dirty="0">
              <a:solidFill>
                <a:srgbClr val="000000">
                  <a:lumMod val="95000"/>
                  <a:lumOff val="5000"/>
                </a:srgbClr>
              </a:solidFill>
              <a:latin typeface="+mj-lt"/>
              <a:ea typeface="Georgia" charset="0"/>
              <a:cs typeface="Georgia" charset="0"/>
            </a:endParaRPr>
          </a:p>
          <a:p>
            <a:pPr defTabSz="914378">
              <a:defRPr/>
            </a:pPr>
            <a:endParaRPr lang="en-US" sz="1500" b="0" i="0" dirty="0">
              <a:solidFill>
                <a:srgbClr val="000000">
                  <a:lumMod val="95000"/>
                  <a:lumOff val="5000"/>
                </a:srgbClr>
              </a:solidFill>
              <a:latin typeface="+mj-lt"/>
              <a:ea typeface="Georgia" charset="0"/>
              <a:cs typeface="Georgia" charset="0"/>
            </a:endParaRPr>
          </a:p>
        </p:txBody>
      </p:sp>
      <p:sp>
        <p:nvSpPr>
          <p:cNvPr id="15" name="TextBox 14"/>
          <p:cNvSpPr txBox="1"/>
          <p:nvPr/>
        </p:nvSpPr>
        <p:spPr>
          <a:xfrm>
            <a:off x="7130513" y="1409604"/>
            <a:ext cx="2437660" cy="738664"/>
          </a:xfrm>
          <a:prstGeom prst="rect">
            <a:avLst/>
          </a:prstGeom>
          <a:noFill/>
        </p:spPr>
        <p:txBody>
          <a:bodyPr wrap="square" rtlCol="0">
            <a:spAutoFit/>
          </a:bodyPr>
          <a:lstStyle/>
          <a:p>
            <a:r>
              <a:rPr lang="en-US" altLang="en-US" sz="1400" dirty="0">
                <a:solidFill>
                  <a:srgbClr val="D91D49"/>
                </a:solidFill>
                <a:latin typeface="+mn-lt"/>
                <a:cs typeface="Circular Pro Book" panose="020B0604020101020102" pitchFamily="34" charset="0"/>
              </a:rPr>
              <a:t>Hand your tickets </a:t>
            </a:r>
          </a:p>
          <a:p>
            <a:r>
              <a:rPr lang="en-US" altLang="en-US" sz="1400" dirty="0">
                <a:solidFill>
                  <a:srgbClr val="D91D49"/>
                </a:solidFill>
                <a:latin typeface="+mn-lt"/>
                <a:cs typeface="Circular Pro Book" panose="020B0604020101020102" pitchFamily="34" charset="0"/>
              </a:rPr>
              <a:t>to your Group Leader </a:t>
            </a:r>
          </a:p>
          <a:p>
            <a:r>
              <a:rPr lang="en-US" altLang="en-US" sz="1400" dirty="0">
                <a:solidFill>
                  <a:srgbClr val="D91D49"/>
                </a:solidFill>
                <a:latin typeface="+mn-lt"/>
                <a:cs typeface="Circular Pro Book" panose="020B0604020101020102" pitchFamily="34" charset="0"/>
              </a:rPr>
              <a:t>on your way out!</a:t>
            </a:r>
          </a:p>
        </p:txBody>
      </p:sp>
      <p:sp>
        <p:nvSpPr>
          <p:cNvPr id="16" name="Rectangle 15"/>
          <p:cNvSpPr/>
          <p:nvPr/>
        </p:nvSpPr>
        <p:spPr bwMode="auto">
          <a:xfrm>
            <a:off x="7053573" y="1470510"/>
            <a:ext cx="76940" cy="616851"/>
          </a:xfrm>
          <a:prstGeom prst="rect">
            <a:avLst/>
          </a:prstGeom>
          <a:solidFill>
            <a:srgbClr val="D91D49"/>
          </a:solidFill>
          <a:ln w="9525" cap="flat" cmpd="sng" algn="ctr">
            <a:solidFill>
              <a:srgbClr val="D91D4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227262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6"/>
          <p:cNvSpPr>
            <a:spLocks noChangeArrowheads="1"/>
          </p:cNvSpPr>
          <p:nvPr/>
        </p:nvSpPr>
        <p:spPr bwMode="auto">
          <a:xfrm>
            <a:off x="381000" y="1458913"/>
            <a:ext cx="4038600" cy="2484437"/>
          </a:xfrm>
          <a:prstGeom prst="rect">
            <a:avLst/>
          </a:prstGeom>
          <a:noFill/>
          <a:ln>
            <a:noFill/>
          </a:ln>
          <a:extLst/>
        </p:spPr>
        <p:txBody>
          <a:bodyPr>
            <a:spAutoFit/>
          </a:bodyPr>
          <a:lstStyle>
            <a:lvl1pPr marL="342900" indent="-342900">
              <a:defRPr sz="2400">
                <a:solidFill>
                  <a:schemeClr val="tx1"/>
                </a:solidFill>
                <a:latin typeface="Arial" charset="0"/>
                <a:ea typeface="ＭＳ Ｐゴシック" charset="-128"/>
              </a:defRPr>
            </a:lvl1pPr>
            <a:lvl2pPr marL="233363" indent="-2254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lnSpc>
                <a:spcPct val="120000"/>
              </a:lnSpc>
              <a:spcBef>
                <a:spcPct val="20000"/>
              </a:spcBef>
              <a:spcAft>
                <a:spcPts val="600"/>
              </a:spcAft>
              <a:buFont typeface="Arial" charset="0"/>
              <a:buChar char="•"/>
              <a:defRPr/>
            </a:pPr>
            <a:r>
              <a:rPr lang="en-US" altLang="en-US" sz="1800" dirty="0">
                <a:solidFill>
                  <a:schemeClr val="accent4"/>
                </a:solidFill>
              </a:rPr>
              <a:t>My travel story</a:t>
            </a:r>
          </a:p>
          <a:p>
            <a:pPr lvl="1">
              <a:lnSpc>
                <a:spcPct val="120000"/>
              </a:lnSpc>
              <a:spcBef>
                <a:spcPct val="20000"/>
              </a:spcBef>
              <a:spcAft>
                <a:spcPts val="600"/>
              </a:spcAft>
              <a:buFont typeface="Arial" charset="0"/>
              <a:buChar char="•"/>
              <a:defRPr/>
            </a:pPr>
            <a:r>
              <a:rPr lang="en-US" altLang="en-US" sz="1800" dirty="0">
                <a:solidFill>
                  <a:schemeClr val="accent4"/>
                </a:solidFill>
              </a:rPr>
              <a:t>Helps develop a global perspective</a:t>
            </a:r>
          </a:p>
          <a:p>
            <a:pPr lvl="1">
              <a:lnSpc>
                <a:spcPct val="120000"/>
              </a:lnSpc>
              <a:spcBef>
                <a:spcPct val="20000"/>
              </a:spcBef>
              <a:spcAft>
                <a:spcPts val="600"/>
              </a:spcAft>
              <a:buFont typeface="Arial" charset="0"/>
              <a:buChar char="•"/>
              <a:defRPr/>
            </a:pPr>
            <a:r>
              <a:rPr lang="en-US" altLang="en-US" sz="1800" dirty="0">
                <a:solidFill>
                  <a:schemeClr val="accent4"/>
                </a:solidFill>
              </a:rPr>
              <a:t>Prepares students to stand out on post-secondary applications and in future careers</a:t>
            </a:r>
          </a:p>
          <a:p>
            <a:pPr lvl="1">
              <a:lnSpc>
                <a:spcPct val="120000"/>
              </a:lnSpc>
              <a:spcBef>
                <a:spcPct val="20000"/>
              </a:spcBef>
              <a:spcAft>
                <a:spcPts val="600"/>
              </a:spcAft>
              <a:buFont typeface="Arial" charset="0"/>
              <a:buChar char="•"/>
              <a:defRPr/>
            </a:pPr>
            <a:r>
              <a:rPr lang="en-US" altLang="en-US" sz="1800" dirty="0">
                <a:solidFill>
                  <a:schemeClr val="accent4"/>
                </a:solidFill>
              </a:rPr>
              <a:t>Sparks a sense of confidence</a:t>
            </a:r>
          </a:p>
        </p:txBody>
      </p:sp>
      <p:sp>
        <p:nvSpPr>
          <p:cNvPr id="4" name="Title 1"/>
          <p:cNvSpPr txBox="1">
            <a:spLocks/>
          </p:cNvSpPr>
          <p:nvPr/>
        </p:nvSpPr>
        <p:spPr bwMode="auto">
          <a:xfrm>
            <a:off x="304800" y="384175"/>
            <a:ext cx="3733800" cy="869950"/>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Why travel?</a:t>
            </a:r>
          </a:p>
        </p:txBody>
      </p:sp>
      <p:cxnSp>
        <p:nvCxnSpPr>
          <p:cNvPr id="5" name="Straight Connector 4"/>
          <p:cNvCxnSpPr/>
          <p:nvPr/>
        </p:nvCxnSpPr>
        <p:spPr>
          <a:xfrm>
            <a:off x="457200" y="1200150"/>
            <a:ext cx="4572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6200" y="0"/>
            <a:ext cx="9220200" cy="5143500"/>
          </a:xfrm>
          <a:prstGeom prst="rect">
            <a:avLst/>
          </a:prstGeom>
          <a:solidFill>
            <a:schemeClr val="bg2">
              <a:lumMod val="7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32770" name="Title 1"/>
          <p:cNvSpPr txBox="1">
            <a:spLocks/>
          </p:cNvSpPr>
          <p:nvPr/>
        </p:nvSpPr>
        <p:spPr bwMode="auto">
          <a:xfrm>
            <a:off x="1905000" y="2114550"/>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solidFill>
                  <a:schemeClr val="bg1"/>
                </a:solidFill>
                <a:latin typeface="Georgia" panose="02040502050405020303" pitchFamily="18" charset="0"/>
              </a:rPr>
              <a:t>Our Tour</a:t>
            </a:r>
          </a:p>
        </p:txBody>
      </p:sp>
      <p:cxnSp>
        <p:nvCxnSpPr>
          <p:cNvPr id="9" name="Straight Connector 8"/>
          <p:cNvCxnSpPr/>
          <p:nvPr/>
        </p:nvCxnSpPr>
        <p:spPr>
          <a:xfrm>
            <a:off x="3429000" y="2647950"/>
            <a:ext cx="1828800" cy="0"/>
          </a:xfrm>
          <a:prstGeom prst="line">
            <a:avLst/>
          </a:prstGeom>
          <a:ln w="0">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577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tfH8AQiUlQ"/>
          <p:cNvPicPr>
            <a:picLocks noRot="1" noChangeAspect="1"/>
          </p:cNvPicPr>
          <p:nvPr>
            <a:videoFile r:link="rId1"/>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89577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Our tour</a:t>
            </a:r>
          </a:p>
        </p:txBody>
      </p:sp>
      <p:cxnSp>
        <p:nvCxnSpPr>
          <p:cNvPr id="7" name="Straight Connector 6"/>
          <p:cNvCxnSpPr/>
          <p:nvPr/>
        </p:nvCxnSpPr>
        <p:spPr>
          <a:xfrm>
            <a:off x="457200" y="1200150"/>
            <a:ext cx="4572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026" name="Picture 2" descr="https://media.eftours.com/~/media/etca/hemingway/tours/browse/map-full/bkp-19.jpg?db=to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21410"/>
            <a:ext cx="5334000" cy="358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31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381000" y="1309688"/>
            <a:ext cx="2771775" cy="2686050"/>
          </a:xfrm>
          <a:prstGeom prst="rect">
            <a:avLst/>
          </a:prstGeom>
        </p:spPr>
      </p:pic>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56000" y="1270000"/>
            <a:ext cx="4826000" cy="3175000"/>
          </a:xfrm>
          <a:prstGeom prst="rect">
            <a:avLst/>
          </a:prstGeom>
        </p:spPr>
      </p:pic>
    </p:spTree>
    <p:extLst>
      <p:ext uri="{BB962C8B-B14F-4D97-AF65-F5344CB8AC3E}">
        <p14:creationId xmlns:p14="http://schemas.microsoft.com/office/powerpoint/2010/main" val="158716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406400"/>
            <a:ext cx="3733800" cy="409575"/>
          </a:xfrm>
          <a:prstGeom prst="rect">
            <a:avLst/>
          </a:prstGeom>
          <a:no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5000"/>
              </a:lnSpc>
              <a:defRPr/>
            </a:pPr>
            <a:r>
              <a:rPr lang="en-US" altLang="en-US" sz="3200" dirty="0">
                <a:solidFill>
                  <a:schemeClr val="accent4">
                    <a:lumMod val="95000"/>
                    <a:lumOff val="5000"/>
                  </a:schemeClr>
                </a:solidFill>
                <a:latin typeface="Georgia" charset="0"/>
              </a:rPr>
              <a:t>Tour highlights</a:t>
            </a:r>
          </a:p>
        </p:txBody>
      </p:sp>
      <p:pic>
        <p:nvPicPr>
          <p:cNvPr id="4" name="Picture 3"/>
          <p:cNvPicPr/>
          <p:nvPr>
            <p:extLst/>
          </p:nvPr>
        </p:nvPicPr>
        <p:blipFill>
          <a:blip r:embed="rId3"/>
          <a:stretch>
            <a:fillRect/>
          </a:stretch>
        </p:blipFill>
        <p:spPr>
          <a:xfrm>
            <a:off x="5943600" y="1257300"/>
            <a:ext cx="2771775" cy="2790825"/>
          </a:xfrm>
          <a:prstGeom prst="rect">
            <a:avLst/>
          </a:prstGeom>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08000" y="1270000"/>
            <a:ext cx="4826000" cy="3175000"/>
          </a:xfrm>
          <a:prstGeom prst="rect">
            <a:avLst/>
          </a:prstGeom>
        </p:spPr>
      </p:pic>
    </p:spTree>
    <p:extLst>
      <p:ext uri="{BB962C8B-B14F-4D97-AF65-F5344CB8AC3E}">
        <p14:creationId xmlns:p14="http://schemas.microsoft.com/office/powerpoint/2010/main" val="331399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8">
      <a:dk1>
        <a:srgbClr val="00293D"/>
      </a:dk1>
      <a:lt1>
        <a:srgbClr val="FFFFFF"/>
      </a:lt1>
      <a:dk2>
        <a:srgbClr val="3B3C3B"/>
      </a:dk2>
      <a:lt2>
        <a:srgbClr val="777877"/>
      </a:lt2>
      <a:accent1>
        <a:srgbClr val="CC006A"/>
      </a:accent1>
      <a:accent2>
        <a:srgbClr val="857D6D"/>
      </a:accent2>
      <a:accent3>
        <a:srgbClr val="FFFFFF"/>
      </a:accent3>
      <a:accent4>
        <a:srgbClr val="000000"/>
      </a:accent4>
      <a:accent5>
        <a:srgbClr val="DAEDEF"/>
      </a:accent5>
      <a:accent6>
        <a:srgbClr val="2D2D8A"/>
      </a:accent6>
      <a:hlink>
        <a:srgbClr val="FFFFFE"/>
      </a:hlink>
      <a:folHlink>
        <a:srgbClr val="CC006A"/>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1d71210-0c7d-4a34-8ed9-19b9726971ca">HQRQ6CFNS3VE-1725154957-8</_dlc_DocId>
    <_dlc_DocIdUrl xmlns="e1d71210-0c7d-4a34-8ed9-19b9726971ca">
      <Url>https://efcom.sharepoint.com/sites/Globalnet/divisions/education-travel/educational-tours-ca/sales/_layouts/15/DocIdRedir.aspx?ID=HQRQ6CFNS3VE-1725154957-8</Url>
      <Description>HQRQ6CFNS3VE-1725154957-8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DF499D24EE7F40ACB56909A9935865" ma:contentTypeVersion="2" ma:contentTypeDescription="Create a new document." ma:contentTypeScope="" ma:versionID="65b1af0f3023042af9015495427cdf06">
  <xsd:schema xmlns:xsd="http://www.w3.org/2001/XMLSchema" xmlns:xs="http://www.w3.org/2001/XMLSchema" xmlns:p="http://schemas.microsoft.com/office/2006/metadata/properties" xmlns:ns2="e1d71210-0c7d-4a34-8ed9-19b9726971ca" xmlns:ns3="dad182bd-d5c1-4d2c-ab2b-8a9317789b6f" targetNamespace="http://schemas.microsoft.com/office/2006/metadata/properties" ma:root="true" ma:fieldsID="da6c740e88097a757e847b79017d7f15" ns2:_="" ns3:_="">
    <xsd:import namespace="e1d71210-0c7d-4a34-8ed9-19b9726971ca"/>
    <xsd:import namespace="dad182bd-d5c1-4d2c-ab2b-8a9317789b6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71210-0c7d-4a34-8ed9-19b9726971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ad182bd-d5c1-4d2c-ab2b-8a9317789b6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5E13E8-19E5-4A91-9C1B-B489EC7C06C0}">
  <ds:schemaRefs>
    <ds:schemaRef ds:uri="http://purl.org/dc/terms/"/>
    <ds:schemaRef ds:uri="e1d71210-0c7d-4a34-8ed9-19b9726971c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ad182bd-d5c1-4d2c-ab2b-8a9317789b6f"/>
    <ds:schemaRef ds:uri="http://www.w3.org/XML/1998/namespace"/>
    <ds:schemaRef ds:uri="http://purl.org/dc/dcmitype/"/>
  </ds:schemaRefs>
</ds:datastoreItem>
</file>

<file path=customXml/itemProps2.xml><?xml version="1.0" encoding="utf-8"?>
<ds:datastoreItem xmlns:ds="http://schemas.openxmlformats.org/officeDocument/2006/customXml" ds:itemID="{34122AF9-AE70-4532-B115-CEB5BE9F1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71210-0c7d-4a34-8ed9-19b9726971ca"/>
    <ds:schemaRef ds:uri="dad182bd-d5c1-4d2c-ab2b-8a9317789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F76674-3651-469A-8FC5-FE48E23EF606}">
  <ds:schemaRefs>
    <ds:schemaRef ds:uri="http://schemas.microsoft.com/sharepoint/events"/>
  </ds:schemaRefs>
</ds:datastoreItem>
</file>

<file path=customXml/itemProps4.xml><?xml version="1.0" encoding="utf-8"?>
<ds:datastoreItem xmlns:ds="http://schemas.openxmlformats.org/officeDocument/2006/customXml" ds:itemID="{F8DE8B2B-C2A1-412D-845B-D52A7EF50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1020</TotalTime>
  <Words>1196</Words>
  <Application>Microsoft Macintosh PowerPoint</Application>
  <PresentationFormat>On-screen Show (16:9)</PresentationFormat>
  <Paragraphs>209</Paragraphs>
  <Slides>33</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Bold</vt:lpstr>
      <vt:lpstr>Circular Pro Bold</vt:lpstr>
      <vt:lpstr>Circular Pro Book</vt:lpstr>
      <vt:lpstr>Georgia</vt:lpstr>
      <vt:lpstr>Helvetica</vt:lpstr>
      <vt:lpstr>MS PGothic</vt:lpstr>
      <vt:lpstr>ＭＳ Ｐゴシック</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72</cp:revision>
  <cp:lastPrinted>2016-12-02T15:37:28Z</cp:lastPrinted>
  <dcterms:created xsi:type="dcterms:W3CDTF">2017-07-19T19:48:39Z</dcterms:created>
  <dcterms:modified xsi:type="dcterms:W3CDTF">2019-05-02T03:27:29Z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0x010100F2DF499D24EE7F40ACB56909A9935865</vt:lpwstr>
  </property>
  <property fmtid="{D5CDD505-2E9C-101B-9397-08002B2CF9AE}" pid="3" name="_dlc_DocIdItemGuid">
    <vt:lpwstr>61a8ed7c-84f8-4252-b321-fcc92edd47bc</vt:lpwstr>
  </property>
</Properties>
</file>